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omments/modernComment_100_0.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51206400" cy="32004000"/>
  <p:notesSz cx="32918400" cy="51206400"/>
  <p:defaultTextStyle>
    <a:defPPr>
      <a:defRPr lang="en-US"/>
    </a:defPPr>
    <a:lvl1pPr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1pPr>
    <a:lvl2pPr marL="4572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2pPr>
    <a:lvl3pPr marL="9144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3pPr>
    <a:lvl4pPr marL="13716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4pPr>
    <a:lvl5pPr marL="1828800" algn="l" rtl="0" eaLnBrk="0" fontAlgn="base" hangingPunct="0">
      <a:spcBef>
        <a:spcPct val="0"/>
      </a:spcBef>
      <a:spcAft>
        <a:spcPct val="0"/>
      </a:spcAft>
      <a:defRPr sz="3200" kern="1200">
        <a:solidFill>
          <a:schemeClr val="tx1"/>
        </a:solidFill>
        <a:latin typeface="Helvetica" panose="020B0604020202020204" pitchFamily="34" charset="0"/>
        <a:ea typeface="MS PGothic" panose="020B0600070205080204" pitchFamily="34" charset="-128"/>
        <a:cs typeface="+mn-cs"/>
      </a:defRPr>
    </a:lvl5pPr>
    <a:lvl6pPr marL="22860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6pPr>
    <a:lvl7pPr marL="27432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7pPr>
    <a:lvl8pPr marL="32004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8pPr>
    <a:lvl9pPr marL="3657600" algn="l" defTabSz="914400" rtl="0" eaLnBrk="1" latinLnBrk="0" hangingPunct="1">
      <a:defRPr sz="3200" kern="1200">
        <a:solidFill>
          <a:schemeClr val="tx1"/>
        </a:solidFill>
        <a:latin typeface="Helvetica"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697">
          <p15:clr>
            <a:srgbClr val="A4A3A4"/>
          </p15:clr>
        </p15:guide>
        <p15:guide id="2" orient="horz" pos="19087">
          <p15:clr>
            <a:srgbClr val="A4A3A4"/>
          </p15:clr>
        </p15:guide>
        <p15:guide id="3" orient="horz" pos="3625">
          <p15:clr>
            <a:srgbClr val="A4A3A4"/>
          </p15:clr>
        </p15:guide>
        <p15:guide id="4" orient="horz" pos="2070">
          <p15:clr>
            <a:srgbClr val="A4A3A4"/>
          </p15:clr>
        </p15:guide>
        <p15:guide id="5" pos="7439">
          <p15:clr>
            <a:srgbClr val="A4A3A4"/>
          </p15:clr>
        </p15:guide>
        <p15:guide id="6" pos="8412">
          <p15:clr>
            <a:srgbClr val="A4A3A4"/>
          </p15:clr>
        </p15:guide>
        <p15:guide id="7" pos="15311">
          <p15:clr>
            <a:srgbClr val="A4A3A4"/>
          </p15:clr>
        </p15:guide>
        <p15:guide id="8" pos="24535">
          <p15:clr>
            <a:srgbClr val="A4A3A4"/>
          </p15:clr>
        </p15:guide>
        <p15:guide id="9" pos="1150">
          <p15:clr>
            <a:srgbClr val="A4A3A4"/>
          </p15:clr>
        </p15:guide>
        <p15:guide id="10" pos="16330">
          <p15:clr>
            <a:srgbClr val="A4A3A4"/>
          </p15:clr>
        </p15:guide>
        <p15:guide id="11" pos="23563">
          <p15:clr>
            <a:srgbClr val="A4A3A4"/>
          </p15:clr>
        </p15:guide>
        <p15:guide id="12" pos="3087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01257A6-D6DC-6D97-2DE0-8AE9AA696535}" name="Cayden Dunn" initials="CD" userId="S::cayden.dunn@clearforce.com::7367a8f0-ca6b-426b-8f4c-ed50caf4211c" providerId="AD"/>
</p188: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044"/>
    <a:srgbClr val="F3F3F3"/>
    <a:srgbClr val="142336"/>
    <a:srgbClr val="2167CF"/>
    <a:srgbClr val="162C3F"/>
    <a:srgbClr val="000000"/>
    <a:srgbClr val="0033CC"/>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18" autoAdjust="0"/>
    <p:restoredTop sz="94633" autoAdjust="0"/>
  </p:normalViewPr>
  <p:slideViewPr>
    <p:cSldViewPr snapToGrid="0">
      <p:cViewPr varScale="1">
        <p:scale>
          <a:sx n="33" d="100"/>
          <a:sy n="33" d="100"/>
        </p:scale>
        <p:origin x="540" y="186"/>
      </p:cViewPr>
      <p:guideLst>
        <p:guide orient="horz" pos="697"/>
        <p:guide orient="horz" pos="19087"/>
        <p:guide orient="horz" pos="3625"/>
        <p:guide orient="horz" pos="2070"/>
        <p:guide pos="7439"/>
        <p:guide pos="8412"/>
        <p:guide pos="15311"/>
        <p:guide pos="24535"/>
        <p:guide pos="1150"/>
        <p:guide pos="16330"/>
        <p:guide pos="23563"/>
        <p:guide pos="30871"/>
      </p:guideLst>
    </p:cSldViewPr>
  </p:slideViewPr>
  <p:outlineViewPr>
    <p:cViewPr>
      <p:scale>
        <a:sx n="33" d="100"/>
        <a:sy n="33" d="100"/>
      </p:scale>
      <p:origin x="0" y="0"/>
    </p:cViewPr>
  </p:outlineViewPr>
  <p:notesTextViewPr>
    <p:cViewPr>
      <p:scale>
        <a:sx n="50" d="100"/>
        <a:sy n="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21497E5B-9513-467F-89D8-346F910B4C69}" authorId="{F01257A6-D6DC-6D97-2DE0-8AE9AA696535}" created="2023-03-07T21:48:22.143">
    <ac:deMkLst xmlns:ac="http://schemas.microsoft.com/office/drawing/2013/main/command">
      <pc:docMk xmlns:pc="http://schemas.microsoft.com/office/powerpoint/2013/main/command"/>
      <pc:sldMk xmlns:pc="http://schemas.microsoft.com/office/powerpoint/2013/main/command" cId="0" sldId="256"/>
      <ac:spMk id="3081" creationId="{AD64C324-125D-D0DB-0CDC-271A5D7E0290}"/>
    </ac:deMkLst>
    <p188:txBody>
      <a:bodyPr/>
      <a:lstStyle/>
      <a:p>
        <a:r>
          <a:rPr lang="en-US"/>
          <a:t>Could not find the CDC resource that states the 5 key categories so was unable to properly cite </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5912DF1-636F-FCD4-61F6-CFB34D692299}"/>
              </a:ext>
            </a:extLst>
          </p:cNvPr>
          <p:cNvSpPr>
            <a:spLocks noGrp="1"/>
          </p:cNvSpPr>
          <p:nvPr>
            <p:ph type="hdr" sz="quarter"/>
          </p:nvPr>
        </p:nvSpPr>
        <p:spPr>
          <a:xfrm>
            <a:off x="0" y="0"/>
            <a:ext cx="14265275" cy="256063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2A57CEFB-77BF-F6AB-06D2-EE517F37E373}"/>
              </a:ext>
            </a:extLst>
          </p:cNvPr>
          <p:cNvSpPr>
            <a:spLocks noGrp="1"/>
          </p:cNvSpPr>
          <p:nvPr>
            <p:ph type="dt" idx="1"/>
          </p:nvPr>
        </p:nvSpPr>
        <p:spPr>
          <a:xfrm>
            <a:off x="18646775" y="0"/>
            <a:ext cx="14263688" cy="256063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panose="020F0502020204030204" pitchFamily="34" charset="0"/>
              </a:defRPr>
            </a:lvl1pPr>
          </a:lstStyle>
          <a:p>
            <a:pPr>
              <a:defRPr/>
            </a:pPr>
            <a:fld id="{ACE78B9A-75AD-44FD-B963-0CCB781D9AD5}" type="datetime1">
              <a:rPr lang="en-US" altLang="en-US"/>
              <a:pPr>
                <a:defRPr/>
              </a:pPr>
              <a:t>3/7/2023</a:t>
            </a:fld>
            <a:endParaRPr lang="en-US" altLang="en-US"/>
          </a:p>
        </p:txBody>
      </p:sp>
      <p:sp>
        <p:nvSpPr>
          <p:cNvPr id="4" name="Slide Image Placeholder 3">
            <a:extLst>
              <a:ext uri="{FF2B5EF4-FFF2-40B4-BE49-F238E27FC236}">
                <a16:creationId xmlns:a16="http://schemas.microsoft.com/office/drawing/2014/main" id="{AF2C5EA5-3CB5-1D05-199E-B7BEEC8EDA69}"/>
              </a:ext>
            </a:extLst>
          </p:cNvPr>
          <p:cNvSpPr>
            <a:spLocks noGrp="1" noRot="1" noChangeAspect="1"/>
          </p:cNvSpPr>
          <p:nvPr>
            <p:ph type="sldImg" idx="2"/>
          </p:nvPr>
        </p:nvSpPr>
        <p:spPr>
          <a:xfrm>
            <a:off x="1098550" y="3840163"/>
            <a:ext cx="30721300" cy="192024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a:extLst>
              <a:ext uri="{FF2B5EF4-FFF2-40B4-BE49-F238E27FC236}">
                <a16:creationId xmlns:a16="http://schemas.microsoft.com/office/drawing/2014/main" id="{CC16C613-12D2-6433-ADB9-B6B1588FB388}"/>
              </a:ext>
            </a:extLst>
          </p:cNvPr>
          <p:cNvSpPr>
            <a:spLocks noGrp="1"/>
          </p:cNvSpPr>
          <p:nvPr>
            <p:ph type="body" sz="quarter" idx="3"/>
          </p:nvPr>
        </p:nvSpPr>
        <p:spPr>
          <a:xfrm>
            <a:off x="3292475" y="24323675"/>
            <a:ext cx="26333450" cy="23042563"/>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81FB595C-E7F3-D91D-2212-C164BF11B946}"/>
              </a:ext>
            </a:extLst>
          </p:cNvPr>
          <p:cNvSpPr>
            <a:spLocks noGrp="1"/>
          </p:cNvSpPr>
          <p:nvPr>
            <p:ph type="ftr" sz="quarter" idx="4"/>
          </p:nvPr>
        </p:nvSpPr>
        <p:spPr>
          <a:xfrm>
            <a:off x="0" y="48637825"/>
            <a:ext cx="14265275" cy="255905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E64ABE24-444C-760D-EF3E-462F7ED46A51}"/>
              </a:ext>
            </a:extLst>
          </p:cNvPr>
          <p:cNvSpPr>
            <a:spLocks noGrp="1"/>
          </p:cNvSpPr>
          <p:nvPr>
            <p:ph type="sldNum" sz="quarter" idx="5"/>
          </p:nvPr>
        </p:nvSpPr>
        <p:spPr>
          <a:xfrm>
            <a:off x="18646775" y="48637825"/>
            <a:ext cx="14263688" cy="255905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9774FBFA-ED4B-45FA-B788-26B64570B7F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pitchFamily="-111" charset="-128"/>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ＭＳ Ｐゴシック"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a:extLst>
              <a:ext uri="{FF2B5EF4-FFF2-40B4-BE49-F238E27FC236}">
                <a16:creationId xmlns:a16="http://schemas.microsoft.com/office/drawing/2014/main" id="{B20C2329-6648-C509-09BC-60368ADE1BC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a:extLst>
              <a:ext uri="{FF2B5EF4-FFF2-40B4-BE49-F238E27FC236}">
                <a16:creationId xmlns:a16="http://schemas.microsoft.com/office/drawing/2014/main" id="{446FE3AF-5F73-5009-6D3A-E84D47991D8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altLang="en-US" sz="9600" dirty="0">
              <a:solidFill>
                <a:srgbClr val="000000"/>
              </a:solidFill>
            </a:endParaRPr>
          </a:p>
        </p:txBody>
      </p:sp>
      <p:sp>
        <p:nvSpPr>
          <p:cNvPr id="4100" name="Slide Number Placeholder 3">
            <a:extLst>
              <a:ext uri="{FF2B5EF4-FFF2-40B4-BE49-F238E27FC236}">
                <a16:creationId xmlns:a16="http://schemas.microsoft.com/office/drawing/2014/main" id="{7E5D8900-3C5E-81E9-D372-895C53646B7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MS PGothic" panose="020B0600070205080204" pitchFamily="34" charset="-128"/>
              </a:defRPr>
            </a:lvl1pPr>
            <a:lvl2pPr marL="742950" indent="-285750">
              <a:spcBef>
                <a:spcPct val="30000"/>
              </a:spcBef>
              <a:defRPr sz="1200">
                <a:solidFill>
                  <a:schemeClr val="tx1"/>
                </a:solidFill>
                <a:latin typeface="Calibri" panose="020F0502020204030204" pitchFamily="34" charset="0"/>
                <a:ea typeface="MS PGothic" panose="020B0600070205080204" pitchFamily="34" charset="-128"/>
              </a:defRPr>
            </a:lvl2pPr>
            <a:lvl3pPr marL="1143000" indent="-228600">
              <a:spcBef>
                <a:spcPct val="30000"/>
              </a:spcBef>
              <a:defRPr sz="1200">
                <a:solidFill>
                  <a:schemeClr val="tx1"/>
                </a:solidFill>
                <a:latin typeface="Calibri" panose="020F0502020204030204" pitchFamily="34" charset="0"/>
                <a:ea typeface="MS PGothic" panose="020B0600070205080204" pitchFamily="34" charset="-128"/>
              </a:defRPr>
            </a:lvl3pPr>
            <a:lvl4pPr marL="1600200" indent="-228600">
              <a:spcBef>
                <a:spcPct val="30000"/>
              </a:spcBef>
              <a:defRPr sz="1200">
                <a:solidFill>
                  <a:schemeClr val="tx1"/>
                </a:solidFill>
                <a:latin typeface="Calibri" panose="020F0502020204030204" pitchFamily="34" charset="0"/>
                <a:ea typeface="MS PGothic" panose="020B0600070205080204" pitchFamily="34" charset="-128"/>
              </a:defRPr>
            </a:lvl4pPr>
            <a:lvl5pPr marL="2057400" indent="-228600">
              <a:spcBef>
                <a:spcPct val="30000"/>
              </a:spcBef>
              <a:defRPr sz="12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MS PGothic" panose="020B0600070205080204" pitchFamily="34" charset="-128"/>
              </a:defRPr>
            </a:lvl9pPr>
          </a:lstStyle>
          <a:p>
            <a:pPr>
              <a:spcBef>
                <a:spcPct val="0"/>
              </a:spcBef>
            </a:pPr>
            <a:fld id="{267D84BA-5254-4818-AF04-64F5291B51F1}" type="slidenum">
              <a:rPr lang="en-US" altLang="en-US" smtClean="0"/>
              <a:pPr>
                <a:spcBef>
                  <a:spcPct val="0"/>
                </a:spcBef>
              </a:pPr>
              <a:t>1</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164" y="9942601"/>
            <a:ext cx="43526075" cy="6858882"/>
          </a:xfrm>
        </p:spPr>
        <p:txBody>
          <a:bodyPr/>
          <a:lstStyle/>
          <a:p>
            <a:r>
              <a:rPr lang="en-US"/>
              <a:t>Click to edit Master title style</a:t>
            </a:r>
          </a:p>
        </p:txBody>
      </p:sp>
      <p:sp>
        <p:nvSpPr>
          <p:cNvPr id="3" name="Subtitle 2"/>
          <p:cNvSpPr>
            <a:spLocks noGrp="1"/>
          </p:cNvSpPr>
          <p:nvPr>
            <p:ph type="subTitle" idx="1"/>
          </p:nvPr>
        </p:nvSpPr>
        <p:spPr>
          <a:xfrm>
            <a:off x="7680325" y="18134983"/>
            <a:ext cx="35845750" cy="818003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A3FB30D5-5D40-6D28-FF4C-47AE727B2A1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1CDE13F-EB0A-E924-A10D-277B6853CC8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EE4C4DD9-C6DA-5515-3E19-9D5E56EEA3E4}"/>
              </a:ext>
            </a:extLst>
          </p:cNvPr>
          <p:cNvSpPr>
            <a:spLocks noGrp="1" noChangeArrowheads="1"/>
          </p:cNvSpPr>
          <p:nvPr>
            <p:ph type="sldNum" sz="quarter" idx="12"/>
          </p:nvPr>
        </p:nvSpPr>
        <p:spPr>
          <a:ln/>
        </p:spPr>
        <p:txBody>
          <a:bodyPr/>
          <a:lstStyle>
            <a:lvl1pPr>
              <a:defRPr/>
            </a:lvl1pPr>
          </a:lstStyle>
          <a:p>
            <a:pPr>
              <a:defRPr/>
            </a:pPr>
            <a:fld id="{7C31179B-F7BC-4B48-B9CD-5FBE4045B618}" type="slidenum">
              <a:rPr lang="en-US" altLang="en-US"/>
              <a:pPr>
                <a:defRPr/>
              </a:pPr>
              <a:t>‹#›</a:t>
            </a:fld>
            <a:endParaRPr lang="en-US" altLang="en-US"/>
          </a:p>
        </p:txBody>
      </p:sp>
    </p:spTree>
    <p:extLst>
      <p:ext uri="{BB962C8B-B14F-4D97-AF65-F5344CB8AC3E}">
        <p14:creationId xmlns:p14="http://schemas.microsoft.com/office/powerpoint/2010/main" val="1512909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0EE45DD8-0603-8D0C-44AA-CAF5630626F9}"/>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1051696-130B-4B42-FFA2-C6BA570F62F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FAAB2ED-20BF-741C-A3A5-349413BE5D1B}"/>
              </a:ext>
            </a:extLst>
          </p:cNvPr>
          <p:cNvSpPr>
            <a:spLocks noGrp="1" noChangeArrowheads="1"/>
          </p:cNvSpPr>
          <p:nvPr>
            <p:ph type="sldNum" sz="quarter" idx="12"/>
          </p:nvPr>
        </p:nvSpPr>
        <p:spPr>
          <a:ln/>
        </p:spPr>
        <p:txBody>
          <a:bodyPr/>
          <a:lstStyle>
            <a:lvl1pPr>
              <a:defRPr/>
            </a:lvl1pPr>
          </a:lstStyle>
          <a:p>
            <a:pPr>
              <a:defRPr/>
            </a:pPr>
            <a:fld id="{48F87820-11A9-4B2C-8C8A-FABCDF8D2C5D}" type="slidenum">
              <a:rPr lang="en-US" altLang="en-US"/>
              <a:pPr>
                <a:defRPr/>
              </a:pPr>
              <a:t>‹#›</a:t>
            </a:fld>
            <a:endParaRPr lang="en-US" altLang="en-US"/>
          </a:p>
        </p:txBody>
      </p:sp>
    </p:spTree>
    <p:extLst>
      <p:ext uri="{BB962C8B-B14F-4D97-AF65-F5344CB8AC3E}">
        <p14:creationId xmlns:p14="http://schemas.microsoft.com/office/powerpoint/2010/main" val="183567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485514" y="2844492"/>
            <a:ext cx="10880725" cy="2560350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40163" y="2844492"/>
            <a:ext cx="32492950" cy="256035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5FC1C265-7E7B-8115-A97F-82E8FBB99A20}"/>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BE1BCE36-3A3A-6141-6779-BB9DDF1E91C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5C7FEBB-F910-CDA2-E47C-A4237EF64205}"/>
              </a:ext>
            </a:extLst>
          </p:cNvPr>
          <p:cNvSpPr>
            <a:spLocks noGrp="1" noChangeArrowheads="1"/>
          </p:cNvSpPr>
          <p:nvPr>
            <p:ph type="sldNum" sz="quarter" idx="12"/>
          </p:nvPr>
        </p:nvSpPr>
        <p:spPr>
          <a:ln/>
        </p:spPr>
        <p:txBody>
          <a:bodyPr/>
          <a:lstStyle>
            <a:lvl1pPr>
              <a:defRPr/>
            </a:lvl1pPr>
          </a:lstStyle>
          <a:p>
            <a:pPr>
              <a:defRPr/>
            </a:pPr>
            <a:fld id="{3D5A1883-39D5-4B81-94D5-B6FAB5FE060E}" type="slidenum">
              <a:rPr lang="en-US" altLang="en-US"/>
              <a:pPr>
                <a:defRPr/>
              </a:pPr>
              <a:t>‹#›</a:t>
            </a:fld>
            <a:endParaRPr lang="en-US" altLang="en-US"/>
          </a:p>
        </p:txBody>
      </p:sp>
    </p:spTree>
    <p:extLst>
      <p:ext uri="{BB962C8B-B14F-4D97-AF65-F5344CB8AC3E}">
        <p14:creationId xmlns:p14="http://schemas.microsoft.com/office/powerpoint/2010/main" val="2908255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CDDC9332-51B6-8B5E-F56D-B8E13CC63B5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D1BB292F-DB41-2227-775E-9766A6A2EBF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FD7EA484-7AA2-E7DF-8CE2-F3CF931E6A15}"/>
              </a:ext>
            </a:extLst>
          </p:cNvPr>
          <p:cNvSpPr>
            <a:spLocks noGrp="1" noChangeArrowheads="1"/>
          </p:cNvSpPr>
          <p:nvPr>
            <p:ph type="sldNum" sz="quarter" idx="12"/>
          </p:nvPr>
        </p:nvSpPr>
        <p:spPr>
          <a:ln/>
        </p:spPr>
        <p:txBody>
          <a:bodyPr/>
          <a:lstStyle>
            <a:lvl1pPr>
              <a:defRPr/>
            </a:lvl1pPr>
          </a:lstStyle>
          <a:p>
            <a:pPr>
              <a:defRPr/>
            </a:pPr>
            <a:fld id="{62D0D8A3-AA6A-4207-B7E5-04FAE3FFFD68}" type="slidenum">
              <a:rPr lang="en-US" altLang="en-US"/>
              <a:pPr>
                <a:defRPr/>
              </a:pPr>
              <a:t>‹#›</a:t>
            </a:fld>
            <a:endParaRPr lang="en-US" altLang="en-US"/>
          </a:p>
        </p:txBody>
      </p:sp>
    </p:spTree>
    <p:extLst>
      <p:ext uri="{BB962C8B-B14F-4D97-AF65-F5344CB8AC3E}">
        <p14:creationId xmlns:p14="http://schemas.microsoft.com/office/powerpoint/2010/main" val="430239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1" y="20565843"/>
            <a:ext cx="43526075" cy="6355733"/>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4044951" y="13564968"/>
            <a:ext cx="43526075" cy="70008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491F0D0C-ACD0-34FA-73E2-4C5B623FD597}"/>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7C637709-E012-F190-5810-54FDA480F2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CF06A03-165A-B0B8-CD98-BDD2BB104924}"/>
              </a:ext>
            </a:extLst>
          </p:cNvPr>
          <p:cNvSpPr>
            <a:spLocks noGrp="1" noChangeArrowheads="1"/>
          </p:cNvSpPr>
          <p:nvPr>
            <p:ph type="sldNum" sz="quarter" idx="12"/>
          </p:nvPr>
        </p:nvSpPr>
        <p:spPr>
          <a:ln/>
        </p:spPr>
        <p:txBody>
          <a:bodyPr/>
          <a:lstStyle>
            <a:lvl1pPr>
              <a:defRPr/>
            </a:lvl1pPr>
          </a:lstStyle>
          <a:p>
            <a:pPr>
              <a:defRPr/>
            </a:pPr>
            <a:fld id="{12FBF2D6-5926-4431-B27C-B547C9F5B076}" type="slidenum">
              <a:rPr lang="en-US" altLang="en-US"/>
              <a:pPr>
                <a:defRPr/>
              </a:pPr>
              <a:t>‹#›</a:t>
            </a:fld>
            <a:endParaRPr lang="en-US" altLang="en-US"/>
          </a:p>
        </p:txBody>
      </p:sp>
    </p:spTree>
    <p:extLst>
      <p:ext uri="{BB962C8B-B14F-4D97-AF65-F5344CB8AC3E}">
        <p14:creationId xmlns:p14="http://schemas.microsoft.com/office/powerpoint/2010/main" val="117582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40164" y="9246527"/>
            <a:ext cx="21686837" cy="1920147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5679400" y="9246527"/>
            <a:ext cx="21686838" cy="1920147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A32C13CA-343C-797A-7494-863922794EA0}"/>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0ACC855A-1E79-0EB4-D814-86401E0E69C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A7057730-C412-5F75-8823-CB0A1C6E40F3}"/>
              </a:ext>
            </a:extLst>
          </p:cNvPr>
          <p:cNvSpPr>
            <a:spLocks noGrp="1" noChangeArrowheads="1"/>
          </p:cNvSpPr>
          <p:nvPr>
            <p:ph type="sldNum" sz="quarter" idx="12"/>
          </p:nvPr>
        </p:nvSpPr>
        <p:spPr>
          <a:ln/>
        </p:spPr>
        <p:txBody>
          <a:bodyPr/>
          <a:lstStyle>
            <a:lvl1pPr>
              <a:defRPr/>
            </a:lvl1pPr>
          </a:lstStyle>
          <a:p>
            <a:pPr>
              <a:defRPr/>
            </a:pPr>
            <a:fld id="{6DA2597E-14CA-4E58-8041-E0F421DCE737}" type="slidenum">
              <a:rPr lang="en-US" altLang="en-US"/>
              <a:pPr>
                <a:defRPr/>
              </a:pPr>
              <a:t>‹#›</a:t>
            </a:fld>
            <a:endParaRPr lang="en-US" altLang="en-US"/>
          </a:p>
        </p:txBody>
      </p:sp>
    </p:spTree>
    <p:extLst>
      <p:ext uri="{BB962C8B-B14F-4D97-AF65-F5344CB8AC3E}">
        <p14:creationId xmlns:p14="http://schemas.microsoft.com/office/powerpoint/2010/main" val="1692626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639" y="1281024"/>
            <a:ext cx="46085125" cy="5334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638" y="7164476"/>
            <a:ext cx="22625050" cy="298494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60638" y="10149417"/>
            <a:ext cx="22625050" cy="1843903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775" y="7164476"/>
            <a:ext cx="22632988" cy="298494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6012775" y="10149417"/>
            <a:ext cx="22632988" cy="1843903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2C332B43-F5F3-26A7-6F15-291F208453B9}"/>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92AF521C-6AFB-C463-EA96-6A4DD2704DE7}"/>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9CBAC7CC-342D-C61F-A9BE-F630E243F552}"/>
              </a:ext>
            </a:extLst>
          </p:cNvPr>
          <p:cNvSpPr>
            <a:spLocks noGrp="1" noChangeArrowheads="1"/>
          </p:cNvSpPr>
          <p:nvPr>
            <p:ph type="sldNum" sz="quarter" idx="12"/>
          </p:nvPr>
        </p:nvSpPr>
        <p:spPr>
          <a:ln/>
        </p:spPr>
        <p:txBody>
          <a:bodyPr/>
          <a:lstStyle>
            <a:lvl1pPr>
              <a:defRPr/>
            </a:lvl1pPr>
          </a:lstStyle>
          <a:p>
            <a:pPr>
              <a:defRPr/>
            </a:pPr>
            <a:fld id="{CDDFA4CF-FABF-47F1-B539-2A4151DFD842}" type="slidenum">
              <a:rPr lang="en-US" altLang="en-US"/>
              <a:pPr>
                <a:defRPr/>
              </a:pPr>
              <a:t>‹#›</a:t>
            </a:fld>
            <a:endParaRPr lang="en-US" altLang="en-US"/>
          </a:p>
        </p:txBody>
      </p:sp>
    </p:spTree>
    <p:extLst>
      <p:ext uri="{BB962C8B-B14F-4D97-AF65-F5344CB8AC3E}">
        <p14:creationId xmlns:p14="http://schemas.microsoft.com/office/powerpoint/2010/main" val="3678743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2A17985B-6A9A-69F9-4E32-06B728518130}"/>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461E3FC7-9E95-06F7-4001-73013EB6694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CEF372EF-8B6C-E15C-6D1F-1DA3E86FDA92}"/>
              </a:ext>
            </a:extLst>
          </p:cNvPr>
          <p:cNvSpPr>
            <a:spLocks noGrp="1" noChangeArrowheads="1"/>
          </p:cNvSpPr>
          <p:nvPr>
            <p:ph type="sldNum" sz="quarter" idx="12"/>
          </p:nvPr>
        </p:nvSpPr>
        <p:spPr>
          <a:ln/>
        </p:spPr>
        <p:txBody>
          <a:bodyPr/>
          <a:lstStyle>
            <a:lvl1pPr>
              <a:defRPr/>
            </a:lvl1pPr>
          </a:lstStyle>
          <a:p>
            <a:pPr>
              <a:defRPr/>
            </a:pPr>
            <a:fld id="{88AB83AF-7A9E-4AEA-A8B4-62C22BC975CA}" type="slidenum">
              <a:rPr lang="en-US" altLang="en-US"/>
              <a:pPr>
                <a:defRPr/>
              </a:pPr>
              <a:t>‹#›</a:t>
            </a:fld>
            <a:endParaRPr lang="en-US" altLang="en-US"/>
          </a:p>
        </p:txBody>
      </p:sp>
    </p:spTree>
    <p:extLst>
      <p:ext uri="{BB962C8B-B14F-4D97-AF65-F5344CB8AC3E}">
        <p14:creationId xmlns:p14="http://schemas.microsoft.com/office/powerpoint/2010/main" val="1104024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C4D6A694-DB81-8185-A6AE-3D2C2E22F646}"/>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F136A815-7D3E-5FDB-B109-9BF7360F750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14B59728-F8D4-FA99-83FF-218AE38DABEA}"/>
              </a:ext>
            </a:extLst>
          </p:cNvPr>
          <p:cNvSpPr>
            <a:spLocks noGrp="1" noChangeArrowheads="1"/>
          </p:cNvSpPr>
          <p:nvPr>
            <p:ph type="sldNum" sz="quarter" idx="12"/>
          </p:nvPr>
        </p:nvSpPr>
        <p:spPr>
          <a:ln/>
        </p:spPr>
        <p:txBody>
          <a:bodyPr/>
          <a:lstStyle>
            <a:lvl1pPr>
              <a:defRPr/>
            </a:lvl1pPr>
          </a:lstStyle>
          <a:p>
            <a:pPr>
              <a:defRPr/>
            </a:pPr>
            <a:fld id="{E7FBB974-8C67-4DE8-A97B-D1233B951846}" type="slidenum">
              <a:rPr lang="en-US" altLang="en-US"/>
              <a:pPr>
                <a:defRPr/>
              </a:pPr>
              <a:t>‹#›</a:t>
            </a:fld>
            <a:endParaRPr lang="en-US" altLang="en-US"/>
          </a:p>
        </p:txBody>
      </p:sp>
    </p:spTree>
    <p:extLst>
      <p:ext uri="{BB962C8B-B14F-4D97-AF65-F5344CB8AC3E}">
        <p14:creationId xmlns:p14="http://schemas.microsoft.com/office/powerpoint/2010/main" val="22822283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638" y="1274851"/>
            <a:ext cx="16846550" cy="542197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0019963" y="1274851"/>
            <a:ext cx="28625800" cy="273135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638" y="6696825"/>
            <a:ext cx="16846550" cy="218916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E543D75C-7C22-B080-DD30-5E9A67A4EF5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99CE630-F49A-CF2B-9D2F-4D007713942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2739AA39-5B80-0C08-0185-D2D1E556EB64}"/>
              </a:ext>
            </a:extLst>
          </p:cNvPr>
          <p:cNvSpPr>
            <a:spLocks noGrp="1" noChangeArrowheads="1"/>
          </p:cNvSpPr>
          <p:nvPr>
            <p:ph type="sldNum" sz="quarter" idx="12"/>
          </p:nvPr>
        </p:nvSpPr>
        <p:spPr>
          <a:ln/>
        </p:spPr>
        <p:txBody>
          <a:bodyPr/>
          <a:lstStyle>
            <a:lvl1pPr>
              <a:defRPr/>
            </a:lvl1pPr>
          </a:lstStyle>
          <a:p>
            <a:pPr>
              <a:defRPr/>
            </a:pPr>
            <a:fld id="{20016203-D77B-48CF-83D3-59FCC289B7E3}" type="slidenum">
              <a:rPr lang="en-US" altLang="en-US"/>
              <a:pPr>
                <a:defRPr/>
              </a:pPr>
              <a:t>‹#›</a:t>
            </a:fld>
            <a:endParaRPr lang="en-US" altLang="en-US"/>
          </a:p>
        </p:txBody>
      </p:sp>
    </p:spTree>
    <p:extLst>
      <p:ext uri="{BB962C8B-B14F-4D97-AF65-F5344CB8AC3E}">
        <p14:creationId xmlns:p14="http://schemas.microsoft.com/office/powerpoint/2010/main" val="3381339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176" y="22402492"/>
            <a:ext cx="30724475" cy="2645392"/>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0036176" y="2859927"/>
            <a:ext cx="30724475" cy="192014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0036176" y="25047885"/>
            <a:ext cx="30724475" cy="375509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C33A47D4-6D5B-F130-9354-20842AA7E192}"/>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72DBE860-D96D-DB24-E267-A8714A79990C}"/>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34448466-21C8-8FDA-CF2B-F7495C17E89E}"/>
              </a:ext>
            </a:extLst>
          </p:cNvPr>
          <p:cNvSpPr>
            <a:spLocks noGrp="1" noChangeArrowheads="1"/>
          </p:cNvSpPr>
          <p:nvPr>
            <p:ph type="sldNum" sz="quarter" idx="12"/>
          </p:nvPr>
        </p:nvSpPr>
        <p:spPr>
          <a:ln/>
        </p:spPr>
        <p:txBody>
          <a:bodyPr/>
          <a:lstStyle>
            <a:lvl1pPr>
              <a:defRPr/>
            </a:lvl1pPr>
          </a:lstStyle>
          <a:p>
            <a:pPr>
              <a:defRPr/>
            </a:pPr>
            <a:fld id="{AE6A5FAD-9879-49C8-A496-813A2FDDFECE}" type="slidenum">
              <a:rPr lang="en-US" altLang="en-US"/>
              <a:pPr>
                <a:defRPr/>
              </a:pPr>
              <a:t>‹#›</a:t>
            </a:fld>
            <a:endParaRPr lang="en-US" altLang="en-US"/>
          </a:p>
        </p:txBody>
      </p:sp>
    </p:spTree>
    <p:extLst>
      <p:ext uri="{BB962C8B-B14F-4D97-AF65-F5344CB8AC3E}">
        <p14:creationId xmlns:p14="http://schemas.microsoft.com/office/powerpoint/2010/main" val="3432512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EDC1CEE8-8C87-F90D-027D-3C0B167F0B5F}"/>
              </a:ext>
            </a:extLst>
          </p:cNvPr>
          <p:cNvSpPr>
            <a:spLocks noGrp="1" noChangeArrowheads="1"/>
          </p:cNvSpPr>
          <p:nvPr>
            <p:ph type="title"/>
          </p:nvPr>
        </p:nvSpPr>
        <p:spPr bwMode="auto">
          <a:xfrm>
            <a:off x="3840163" y="2844800"/>
            <a:ext cx="43526075"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DC08AA36-FD27-7622-F242-E62FCFD1DE2B}"/>
              </a:ext>
            </a:extLst>
          </p:cNvPr>
          <p:cNvSpPr>
            <a:spLocks noGrp="1" noChangeArrowheads="1"/>
          </p:cNvSpPr>
          <p:nvPr>
            <p:ph type="body" idx="1"/>
          </p:nvPr>
        </p:nvSpPr>
        <p:spPr bwMode="auto">
          <a:xfrm>
            <a:off x="3840163" y="9247188"/>
            <a:ext cx="43526075" cy="1920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2A4DC2BE-CD30-CD2F-186A-C0296ED057CC}"/>
              </a:ext>
            </a:extLst>
          </p:cNvPr>
          <p:cNvSpPr>
            <a:spLocks noGrp="1" noChangeArrowheads="1"/>
          </p:cNvSpPr>
          <p:nvPr>
            <p:ph type="dt" sz="half" idx="2"/>
          </p:nvPr>
        </p:nvSpPr>
        <p:spPr bwMode="auto">
          <a:xfrm>
            <a:off x="3840163" y="29159200"/>
            <a:ext cx="10668000"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eaLnBrk="1" hangingPunct="1">
              <a:defRPr sz="6200">
                <a:latin typeface="Times New Roman" charset="0"/>
                <a:ea typeface="ＭＳ Ｐゴシック" charset="0"/>
                <a:cs typeface="ＭＳ Ｐゴシック" charset="0"/>
              </a:defRPr>
            </a:lvl1pPr>
          </a:lstStyle>
          <a:p>
            <a:pPr>
              <a:defRPr/>
            </a:pPr>
            <a:endParaRPr lang="en-US"/>
          </a:p>
        </p:txBody>
      </p:sp>
      <p:sp>
        <p:nvSpPr>
          <p:cNvPr id="1029" name="Rectangle 5">
            <a:extLst>
              <a:ext uri="{FF2B5EF4-FFF2-40B4-BE49-F238E27FC236}">
                <a16:creationId xmlns:a16="http://schemas.microsoft.com/office/drawing/2014/main" id="{1133CC2C-A2AD-E1AF-A0E6-910594DE3DD1}"/>
              </a:ext>
            </a:extLst>
          </p:cNvPr>
          <p:cNvSpPr>
            <a:spLocks noGrp="1" noChangeArrowheads="1"/>
          </p:cNvSpPr>
          <p:nvPr>
            <p:ph type="ftr" sz="quarter" idx="3"/>
          </p:nvPr>
        </p:nvSpPr>
        <p:spPr bwMode="auto">
          <a:xfrm>
            <a:off x="17495838" y="29159200"/>
            <a:ext cx="16214725"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ctr" eaLnBrk="1" hangingPunct="1">
              <a:defRPr sz="6200">
                <a:latin typeface="Times New Roman" charset="0"/>
                <a:ea typeface="ＭＳ Ｐゴシック" charset="0"/>
                <a:cs typeface="ＭＳ Ｐゴシック" charset="0"/>
              </a:defRPr>
            </a:lvl1pPr>
          </a:lstStyle>
          <a:p>
            <a:pPr>
              <a:defRPr/>
            </a:pPr>
            <a:endParaRPr lang="en-US"/>
          </a:p>
        </p:txBody>
      </p:sp>
      <p:sp>
        <p:nvSpPr>
          <p:cNvPr id="1030" name="Rectangle 6">
            <a:extLst>
              <a:ext uri="{FF2B5EF4-FFF2-40B4-BE49-F238E27FC236}">
                <a16:creationId xmlns:a16="http://schemas.microsoft.com/office/drawing/2014/main" id="{E5153E57-8E2F-F263-97FC-625F9F3EEDA8}"/>
              </a:ext>
            </a:extLst>
          </p:cNvPr>
          <p:cNvSpPr>
            <a:spLocks noGrp="1" noChangeArrowheads="1"/>
          </p:cNvSpPr>
          <p:nvPr>
            <p:ph type="sldNum" sz="quarter" idx="4"/>
          </p:nvPr>
        </p:nvSpPr>
        <p:spPr bwMode="auto">
          <a:xfrm>
            <a:off x="36698238" y="29159200"/>
            <a:ext cx="10668000" cy="213360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r" eaLnBrk="1" hangingPunct="1">
              <a:defRPr sz="6200">
                <a:latin typeface="Times New Roman" panose="02020603050405020304" pitchFamily="18" charset="0"/>
              </a:defRPr>
            </a:lvl1pPr>
          </a:lstStyle>
          <a:p>
            <a:pPr>
              <a:defRPr/>
            </a:pPr>
            <a:fld id="{B13DEEDB-643D-4642-854A-853F46F969C5}"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75113" rtl="0" eaLnBrk="0" fontAlgn="base" hangingPunct="0">
        <a:spcBef>
          <a:spcPct val="0"/>
        </a:spcBef>
        <a:spcAft>
          <a:spcPct val="0"/>
        </a:spcAft>
        <a:defRPr sz="19600">
          <a:solidFill>
            <a:schemeClr val="tx2"/>
          </a:solidFill>
          <a:latin typeface="+mj-lt"/>
          <a:ea typeface="MS PGothic" panose="020B0600070205080204" pitchFamily="34" charset="-128"/>
          <a:cs typeface="ＭＳ Ｐゴシック" pitchFamily="-65" charset="-128"/>
        </a:defRPr>
      </a:lvl1pPr>
      <a:lvl2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2pPr>
      <a:lvl3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3pPr>
      <a:lvl4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4pPr>
      <a:lvl5pPr algn="ctr" defTabSz="4075113" rtl="0" eaLnBrk="0" fontAlgn="base" hangingPunct="0">
        <a:spcBef>
          <a:spcPct val="0"/>
        </a:spcBef>
        <a:spcAft>
          <a:spcPct val="0"/>
        </a:spcAft>
        <a:defRPr sz="19600">
          <a:solidFill>
            <a:schemeClr val="tx2"/>
          </a:solidFill>
          <a:latin typeface="Times New Roman" pitchFamily="-65" charset="0"/>
          <a:ea typeface="MS PGothic" panose="020B0600070205080204" pitchFamily="34" charset="-128"/>
          <a:cs typeface="ＭＳ Ｐゴシック" pitchFamily="-65" charset="-128"/>
        </a:defRPr>
      </a:lvl5pPr>
      <a:lvl6pPr marL="457200" algn="ctr" defTabSz="4075113" rtl="0" fontAlgn="base">
        <a:spcBef>
          <a:spcPct val="0"/>
        </a:spcBef>
        <a:spcAft>
          <a:spcPct val="0"/>
        </a:spcAft>
        <a:defRPr sz="19600">
          <a:solidFill>
            <a:schemeClr val="tx2"/>
          </a:solidFill>
          <a:latin typeface="Times New Roman" pitchFamily="-65" charset="0"/>
        </a:defRPr>
      </a:lvl6pPr>
      <a:lvl7pPr marL="914400" algn="ctr" defTabSz="4075113" rtl="0" fontAlgn="base">
        <a:spcBef>
          <a:spcPct val="0"/>
        </a:spcBef>
        <a:spcAft>
          <a:spcPct val="0"/>
        </a:spcAft>
        <a:defRPr sz="19600">
          <a:solidFill>
            <a:schemeClr val="tx2"/>
          </a:solidFill>
          <a:latin typeface="Times New Roman" pitchFamily="-65" charset="0"/>
        </a:defRPr>
      </a:lvl7pPr>
      <a:lvl8pPr marL="1371600" algn="ctr" defTabSz="4075113" rtl="0" fontAlgn="base">
        <a:spcBef>
          <a:spcPct val="0"/>
        </a:spcBef>
        <a:spcAft>
          <a:spcPct val="0"/>
        </a:spcAft>
        <a:defRPr sz="19600">
          <a:solidFill>
            <a:schemeClr val="tx2"/>
          </a:solidFill>
          <a:latin typeface="Times New Roman" pitchFamily="-65" charset="0"/>
        </a:defRPr>
      </a:lvl8pPr>
      <a:lvl9pPr marL="1828800" algn="ctr" defTabSz="4075113" rtl="0" fontAlgn="base">
        <a:spcBef>
          <a:spcPct val="0"/>
        </a:spcBef>
        <a:spcAft>
          <a:spcPct val="0"/>
        </a:spcAft>
        <a:defRPr sz="19600">
          <a:solidFill>
            <a:schemeClr val="tx2"/>
          </a:solidFill>
          <a:latin typeface="Times New Roman" pitchFamily="-65" charset="0"/>
        </a:defRPr>
      </a:lvl9pPr>
    </p:titleStyle>
    <p:bodyStyle>
      <a:lvl1pPr marL="1528763" indent="-1528763" algn="l" defTabSz="4075113" rtl="0" eaLnBrk="0" fontAlgn="base" hangingPunct="0">
        <a:spcBef>
          <a:spcPct val="20000"/>
        </a:spcBef>
        <a:spcAft>
          <a:spcPct val="0"/>
        </a:spcAft>
        <a:buChar char="•"/>
        <a:defRPr sz="14300">
          <a:solidFill>
            <a:schemeClr val="tx1"/>
          </a:solidFill>
          <a:latin typeface="+mn-lt"/>
          <a:ea typeface="MS PGothic" panose="020B0600070205080204" pitchFamily="34" charset="-128"/>
          <a:cs typeface="ＭＳ Ｐゴシック" pitchFamily="-65" charset="-128"/>
        </a:defRPr>
      </a:lvl1pPr>
      <a:lvl2pPr marL="3311525" indent="-1273175" algn="l" defTabSz="4075113" rtl="0" eaLnBrk="0" fontAlgn="base" hangingPunct="0">
        <a:spcBef>
          <a:spcPct val="20000"/>
        </a:spcBef>
        <a:spcAft>
          <a:spcPct val="0"/>
        </a:spcAft>
        <a:buChar char="–"/>
        <a:defRPr sz="12500">
          <a:solidFill>
            <a:schemeClr val="tx1"/>
          </a:solidFill>
          <a:latin typeface="+mn-lt"/>
          <a:ea typeface="MS PGothic" panose="020B0600070205080204" pitchFamily="34" charset="-128"/>
          <a:cs typeface="ＭＳ Ｐゴシック" charset="0"/>
        </a:defRPr>
      </a:lvl2pPr>
      <a:lvl3pPr marL="5094288" indent="-1019175" algn="l" defTabSz="4075113" rtl="0" eaLnBrk="0" fontAlgn="base" hangingPunct="0">
        <a:spcBef>
          <a:spcPct val="20000"/>
        </a:spcBef>
        <a:spcAft>
          <a:spcPct val="0"/>
        </a:spcAft>
        <a:buChar char="•"/>
        <a:defRPr sz="10700">
          <a:solidFill>
            <a:schemeClr val="tx1"/>
          </a:solidFill>
          <a:latin typeface="+mn-lt"/>
          <a:ea typeface="MS PGothic" panose="020B0600070205080204" pitchFamily="34" charset="-128"/>
          <a:cs typeface="ＭＳ Ｐゴシック" charset="0"/>
        </a:defRPr>
      </a:lvl3pPr>
      <a:lvl4pPr marL="7132638" indent="-1019175" algn="l" defTabSz="4075113" rtl="0" eaLnBrk="0" fontAlgn="base" hangingPunct="0">
        <a:spcBef>
          <a:spcPct val="20000"/>
        </a:spcBef>
        <a:spcAft>
          <a:spcPct val="0"/>
        </a:spcAft>
        <a:buChar char="–"/>
        <a:defRPr sz="8900">
          <a:solidFill>
            <a:schemeClr val="tx1"/>
          </a:solidFill>
          <a:latin typeface="+mn-lt"/>
          <a:ea typeface="MS PGothic" panose="020B0600070205080204" pitchFamily="34" charset="-128"/>
          <a:cs typeface="ＭＳ Ｐゴシック" charset="0"/>
        </a:defRPr>
      </a:lvl4pPr>
      <a:lvl5pPr marL="9169400" indent="-1017588" algn="l" defTabSz="4075113" rtl="0" eaLnBrk="0" fontAlgn="base" hangingPunct="0">
        <a:spcBef>
          <a:spcPct val="20000"/>
        </a:spcBef>
        <a:spcAft>
          <a:spcPct val="0"/>
        </a:spcAft>
        <a:buChar char="»"/>
        <a:defRPr sz="8900">
          <a:solidFill>
            <a:schemeClr val="tx1"/>
          </a:solidFill>
          <a:latin typeface="+mn-lt"/>
          <a:ea typeface="MS PGothic" panose="020B0600070205080204" pitchFamily="34" charset="-128"/>
          <a:cs typeface="ＭＳ Ｐゴシック" charset="0"/>
        </a:defRPr>
      </a:lvl5pPr>
      <a:lvl6pPr marL="9626600" indent="-1017588" algn="l" defTabSz="4075113" rtl="0" fontAlgn="base">
        <a:spcBef>
          <a:spcPct val="20000"/>
        </a:spcBef>
        <a:spcAft>
          <a:spcPct val="0"/>
        </a:spcAft>
        <a:buChar char="»"/>
        <a:defRPr sz="8900">
          <a:solidFill>
            <a:schemeClr val="tx1"/>
          </a:solidFill>
          <a:latin typeface="+mn-lt"/>
          <a:ea typeface="ＭＳ Ｐゴシック" pitchFamily="-65" charset="-128"/>
        </a:defRPr>
      </a:lvl6pPr>
      <a:lvl7pPr marL="10083800" indent="-1017588" algn="l" defTabSz="4075113" rtl="0" fontAlgn="base">
        <a:spcBef>
          <a:spcPct val="20000"/>
        </a:spcBef>
        <a:spcAft>
          <a:spcPct val="0"/>
        </a:spcAft>
        <a:buChar char="»"/>
        <a:defRPr sz="8900">
          <a:solidFill>
            <a:schemeClr val="tx1"/>
          </a:solidFill>
          <a:latin typeface="+mn-lt"/>
          <a:ea typeface="ＭＳ Ｐゴシック" pitchFamily="-65" charset="-128"/>
        </a:defRPr>
      </a:lvl7pPr>
      <a:lvl8pPr marL="10541000" indent="-1017588" algn="l" defTabSz="4075113" rtl="0" fontAlgn="base">
        <a:spcBef>
          <a:spcPct val="20000"/>
        </a:spcBef>
        <a:spcAft>
          <a:spcPct val="0"/>
        </a:spcAft>
        <a:buChar char="»"/>
        <a:defRPr sz="8900">
          <a:solidFill>
            <a:schemeClr val="tx1"/>
          </a:solidFill>
          <a:latin typeface="+mn-lt"/>
          <a:ea typeface="ＭＳ Ｐゴシック" pitchFamily="-65" charset="-128"/>
        </a:defRPr>
      </a:lvl8pPr>
      <a:lvl9pPr marL="10998200" indent="-1017588" algn="l" defTabSz="4075113" rtl="0" fontAlgn="base">
        <a:spcBef>
          <a:spcPct val="20000"/>
        </a:spcBef>
        <a:spcAft>
          <a:spcPct val="0"/>
        </a:spcAft>
        <a:buChar char="»"/>
        <a:defRPr sz="8900">
          <a:solidFill>
            <a:schemeClr val="tx1"/>
          </a:solidFill>
          <a:latin typeface="+mn-lt"/>
          <a:ea typeface="ＭＳ Ｐゴシック" pitchFamily="-65"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notesSlide" Target="../notesSlides/notesSlide1.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microsoft.com/office/2018/10/relationships/comments" Target="../comments/modernComment_100_0.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66E4420F-28C3-F612-E89C-982454AD1414}"/>
              </a:ext>
            </a:extLst>
          </p:cNvPr>
          <p:cNvSpPr>
            <a:spLocks noChangeArrowheads="1"/>
          </p:cNvSpPr>
          <p:nvPr/>
        </p:nvSpPr>
        <p:spPr bwMode="auto">
          <a:xfrm>
            <a:off x="7938" y="0"/>
            <a:ext cx="51206401" cy="32004000"/>
          </a:xfrm>
          <a:prstGeom prst="rect">
            <a:avLst/>
          </a:prstGeom>
          <a:solidFill>
            <a:srgbClr val="223044"/>
          </a:solidFill>
          <a:ln w="9525">
            <a:noFill/>
            <a:miter lim="800000"/>
            <a:headEnd/>
            <a:tailEnd/>
          </a:ln>
          <a:effectLst>
            <a:outerShdw blurRad="40000" dist="23000" dir="5400000" rotWithShape="0">
              <a:srgbClr val="808080">
                <a:alpha val="34999"/>
              </a:srgbClr>
            </a:outerShdw>
          </a:effectLst>
        </p:spPr>
        <p:txBody>
          <a:bodyPr anchor="ctr"/>
          <a:lstStyle/>
          <a:p>
            <a:pPr algn="ctr" eaLnBrk="1" hangingPunct="1">
              <a:defRPr/>
            </a:pPr>
            <a:endParaRPr lang="en-US">
              <a:solidFill>
                <a:srgbClr val="FFFFFF"/>
              </a:solidFill>
              <a:latin typeface="Avenir Book"/>
              <a:ea typeface="ＭＳ Ｐゴシック" charset="0"/>
              <a:cs typeface="Avenir Book"/>
            </a:endParaRPr>
          </a:p>
        </p:txBody>
      </p:sp>
      <p:sp>
        <p:nvSpPr>
          <p:cNvPr id="14339" name="Text Box 7">
            <a:extLst>
              <a:ext uri="{FF2B5EF4-FFF2-40B4-BE49-F238E27FC236}">
                <a16:creationId xmlns:a16="http://schemas.microsoft.com/office/drawing/2014/main" id="{19A0BB4A-8920-DD0E-7AD6-3842417ED652}"/>
              </a:ext>
            </a:extLst>
          </p:cNvPr>
          <p:cNvSpPr txBox="1">
            <a:spLocks noChangeArrowheads="1"/>
          </p:cNvSpPr>
          <p:nvPr/>
        </p:nvSpPr>
        <p:spPr bwMode="auto">
          <a:xfrm>
            <a:off x="0" y="5633884"/>
            <a:ext cx="13096874" cy="14065295"/>
          </a:xfrm>
          <a:prstGeom prst="rect">
            <a:avLst/>
          </a:prstGeom>
          <a:noFill/>
          <a:ln w="38100">
            <a:noFill/>
            <a:round/>
            <a:headEnd/>
            <a:tailEnd/>
          </a:ln>
          <a:effectLst/>
        </p:spPr>
        <p:txBody>
          <a:bodyPr lIns="914400" tIns="457200" rIns="914400" bIns="914400"/>
          <a:lstStyle>
            <a:lvl1pPr eaLnBrk="0" hangingPunct="0">
              <a:tabLst>
                <a:tab pos="500063"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0063"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9pPr>
          </a:lstStyle>
          <a:p>
            <a:pPr algn="just" eaLnBrk="1" hangingPunct="1">
              <a:spcBef>
                <a:spcPct val="50000"/>
              </a:spcBef>
              <a:spcAft>
                <a:spcPts val="2000"/>
              </a:spcAft>
              <a:defRPr/>
            </a:pPr>
            <a:r>
              <a:rPr lang="en-US" altLang="en-US" sz="6000" b="1" dirty="0">
                <a:solidFill>
                  <a:schemeClr val="bg1"/>
                </a:solidFill>
                <a:latin typeface="Avenir Heavy" pitchFamily="124" charset="0"/>
              </a:rPr>
              <a:t>Introduction</a:t>
            </a:r>
            <a:endParaRPr lang="en-US" altLang="ja-JP" sz="6000" dirty="0">
              <a:solidFill>
                <a:schemeClr val="bg1"/>
              </a:solidFill>
              <a:latin typeface="Avenir Book" pitchFamily="124" charset="0"/>
            </a:endParaRPr>
          </a:p>
          <a:p>
            <a:pPr marL="685800" indent="-685800" eaLnBrk="1" hangingPunct="1">
              <a:spcBef>
                <a:spcPct val="10000"/>
              </a:spcBef>
              <a:spcAft>
                <a:spcPts val="1200"/>
              </a:spcAft>
              <a:buFont typeface="Wingdings" panose="05000000000000000000" pitchFamily="2" charset="2"/>
              <a:buChar char="§"/>
              <a:defRPr/>
            </a:pPr>
            <a:r>
              <a:rPr lang="en-US" altLang="en-US" sz="5000" dirty="0">
                <a:solidFill>
                  <a:schemeClr val="bg1"/>
                </a:solidFill>
                <a:latin typeface="Avenir Book" pitchFamily="124" charset="0"/>
              </a:rPr>
              <a:t>Veteran suicide is a significant public health issue in the United States, with an average of about 17 veteran suicides per day in 2020 [1]</a:t>
            </a:r>
          </a:p>
          <a:p>
            <a:pPr marL="685800" indent="-685800" eaLnBrk="1" hangingPunct="1">
              <a:spcBef>
                <a:spcPct val="10000"/>
              </a:spcBef>
              <a:spcAft>
                <a:spcPts val="1200"/>
              </a:spcAft>
              <a:buFont typeface="Wingdings" panose="05000000000000000000" pitchFamily="2" charset="2"/>
              <a:buChar char="§"/>
              <a:defRPr/>
            </a:pPr>
            <a:r>
              <a:rPr lang="en-US" altLang="en-US" sz="5000" dirty="0">
                <a:solidFill>
                  <a:schemeClr val="bg1"/>
                </a:solidFill>
                <a:latin typeface="Avenir Book" pitchFamily="124" charset="0"/>
              </a:rPr>
              <a:t>The U.S. Department of Veterans Affairs(VA) lacks an effective outreach program to distressed veterans, resulting in </a:t>
            </a:r>
            <a:r>
              <a:rPr lang="en-US" altLang="en-US" sz="5000" b="1" u="sng" dirty="0">
                <a:solidFill>
                  <a:schemeClr val="bg1"/>
                </a:solidFill>
                <a:latin typeface="Avenir Book" pitchFamily="124" charset="0"/>
              </a:rPr>
              <a:t>7 </a:t>
            </a:r>
            <a:r>
              <a:rPr lang="en-US" altLang="en-US" sz="5000" u="sng" dirty="0">
                <a:solidFill>
                  <a:schemeClr val="bg1"/>
                </a:solidFill>
                <a:latin typeface="Avenir Book" pitchFamily="124" charset="0"/>
              </a:rPr>
              <a:t>of 10 suicides with no VA contact</a:t>
            </a:r>
            <a:r>
              <a:rPr lang="en-US" altLang="en-US" sz="5000" dirty="0">
                <a:solidFill>
                  <a:schemeClr val="bg1"/>
                </a:solidFill>
                <a:latin typeface="Avenir Book" pitchFamily="124" charset="0"/>
              </a:rPr>
              <a:t> [2]</a:t>
            </a:r>
          </a:p>
          <a:p>
            <a:pPr marL="685800" indent="-685800" eaLnBrk="1" hangingPunct="1">
              <a:spcBef>
                <a:spcPct val="10000"/>
              </a:spcBef>
              <a:spcAft>
                <a:spcPts val="1800"/>
              </a:spcAft>
              <a:buFont typeface="Wingdings" panose="05000000000000000000" pitchFamily="2" charset="2"/>
              <a:buChar char="§"/>
              <a:defRPr/>
            </a:pPr>
            <a:r>
              <a:rPr lang="en-US" altLang="en-US" sz="5000" dirty="0">
                <a:solidFill>
                  <a:schemeClr val="bg1"/>
                </a:solidFill>
                <a:latin typeface="Avenir Book" pitchFamily="124" charset="0"/>
              </a:rPr>
              <a:t>The VA’s calendar-based outreach to a subset of its members can be enhanced through the application of data and machine learning techniques to prioritize outreach to vulnerable veterans who need help at the time they need help</a:t>
            </a:r>
          </a:p>
        </p:txBody>
      </p:sp>
      <p:sp>
        <p:nvSpPr>
          <p:cNvPr id="14340" name="Text Box 11">
            <a:extLst>
              <a:ext uri="{FF2B5EF4-FFF2-40B4-BE49-F238E27FC236}">
                <a16:creationId xmlns:a16="http://schemas.microsoft.com/office/drawing/2014/main" id="{229C7D40-7C64-9052-0D8D-ADE75E2D47F3}"/>
              </a:ext>
            </a:extLst>
          </p:cNvPr>
          <p:cNvSpPr txBox="1">
            <a:spLocks noChangeArrowheads="1"/>
          </p:cNvSpPr>
          <p:nvPr/>
        </p:nvSpPr>
        <p:spPr bwMode="auto">
          <a:xfrm>
            <a:off x="163166" y="18961765"/>
            <a:ext cx="13096875" cy="11228482"/>
          </a:xfrm>
          <a:prstGeom prst="rect">
            <a:avLst/>
          </a:prstGeom>
          <a:noFill/>
          <a:ln w="38100">
            <a:noFill/>
            <a:round/>
            <a:headEnd/>
            <a:tailEnd/>
          </a:ln>
        </p:spPr>
        <p:txBody>
          <a:bodyPr lIns="914400" tIns="457200" rIns="914400" bIns="914400"/>
          <a:lstStyle>
            <a:lvl1pPr>
              <a:spcBef>
                <a:spcPct val="20000"/>
              </a:spcBef>
              <a:buChar char="•"/>
              <a:tabLst>
                <a:tab pos="508000"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508000"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508000"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508000"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508000"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508000" algn="l"/>
              </a:tabLst>
              <a:defRPr sz="8900">
                <a:solidFill>
                  <a:schemeClr val="tx1"/>
                </a:solidFill>
                <a:latin typeface="Times New Roman" panose="02020603050405020304" pitchFamily="18" charset="0"/>
                <a:ea typeface="MS PGothic" panose="020B0600070205080204" pitchFamily="34" charset="-128"/>
              </a:defRPr>
            </a:lvl9pPr>
          </a:lstStyle>
          <a:p>
            <a:pPr algn="just" eaLnBrk="1" hangingPunct="1">
              <a:spcBef>
                <a:spcPct val="50000"/>
              </a:spcBef>
              <a:spcAft>
                <a:spcPts val="2000"/>
              </a:spcAft>
              <a:buFontTx/>
              <a:buNone/>
              <a:defRPr/>
            </a:pPr>
            <a:r>
              <a:rPr lang="en-US" altLang="en-US" sz="6000" b="1" dirty="0">
                <a:solidFill>
                  <a:schemeClr val="bg1"/>
                </a:solidFill>
                <a:latin typeface="Avenir Heavy" pitchFamily="124" charset="0"/>
              </a:rPr>
              <a:t>Materials and methods</a:t>
            </a:r>
            <a:r>
              <a:rPr lang="en-US" altLang="en-US" sz="5400" dirty="0">
                <a:solidFill>
                  <a:schemeClr val="bg1"/>
                </a:solidFill>
                <a:latin typeface="Avenir Book" pitchFamily="124" charset="0"/>
              </a:rPr>
              <a:t>	</a:t>
            </a:r>
          </a:p>
          <a:p>
            <a:pPr marL="685800" indent="-685800" eaLnBrk="1" hangingPunct="1">
              <a:spcBef>
                <a:spcPct val="10000"/>
              </a:spcBef>
              <a:spcAft>
                <a:spcPts val="1200"/>
              </a:spcAft>
              <a:buFont typeface="Wingdings" panose="05000000000000000000" pitchFamily="2" charset="2"/>
              <a:buChar char="§"/>
              <a:defRPr/>
            </a:pPr>
            <a:r>
              <a:rPr lang="en-US" altLang="en-US" sz="5000" dirty="0">
                <a:solidFill>
                  <a:schemeClr val="bg1"/>
                </a:solidFill>
                <a:latin typeface="Avenir Book" pitchFamily="124" charset="0"/>
              </a:rPr>
              <a:t>Created a data sample of </a:t>
            </a:r>
            <a:r>
              <a:rPr lang="en-US" altLang="en-US" sz="5000" u="sng" dirty="0">
                <a:solidFill>
                  <a:schemeClr val="bg1"/>
                </a:solidFill>
                <a:latin typeface="Avenir Book" pitchFamily="124" charset="0"/>
              </a:rPr>
              <a:t>22,000 people from 1 state</a:t>
            </a:r>
            <a:r>
              <a:rPr lang="en-US" altLang="en-US" sz="5000" dirty="0">
                <a:solidFill>
                  <a:schemeClr val="bg1"/>
                </a:solidFill>
                <a:latin typeface="Avenir Book" pitchFamily="124" charset="0"/>
              </a:rPr>
              <a:t> which includes </a:t>
            </a:r>
            <a:r>
              <a:rPr lang="en-US" altLang="en-US" sz="5000" u="sng" dirty="0">
                <a:solidFill>
                  <a:schemeClr val="bg1"/>
                </a:solidFill>
                <a:latin typeface="Avenir Book" pitchFamily="124" charset="0"/>
              </a:rPr>
              <a:t>12,000 suicides </a:t>
            </a:r>
            <a:r>
              <a:rPr lang="en-US" altLang="en-US" sz="5000" dirty="0">
                <a:solidFill>
                  <a:schemeClr val="bg1"/>
                </a:solidFill>
                <a:latin typeface="Avenir Book" pitchFamily="124" charset="0"/>
              </a:rPr>
              <a:t>verified by medical examiners data and 10,000 random living citizens</a:t>
            </a:r>
          </a:p>
          <a:p>
            <a:pPr marL="685800" indent="-685800" eaLnBrk="1" hangingPunct="1">
              <a:spcBef>
                <a:spcPct val="10000"/>
              </a:spcBef>
              <a:spcAft>
                <a:spcPts val="1200"/>
              </a:spcAft>
              <a:buFont typeface="Wingdings" panose="05000000000000000000" pitchFamily="2" charset="2"/>
              <a:buChar char="§"/>
              <a:defRPr/>
            </a:pPr>
            <a:r>
              <a:rPr lang="en-US" altLang="en-US" sz="5000" dirty="0">
                <a:solidFill>
                  <a:schemeClr val="bg1"/>
                </a:solidFill>
                <a:latin typeface="Avenir Book" pitchFamily="124" charset="0"/>
              </a:rPr>
              <a:t>Using the CDC Toolkit[3], the data was categorized </a:t>
            </a:r>
            <a:r>
              <a:rPr lang="en-US" altLang="en-US" sz="5000">
                <a:solidFill>
                  <a:schemeClr val="bg1"/>
                </a:solidFill>
                <a:latin typeface="Avenir Book" pitchFamily="124" charset="0"/>
              </a:rPr>
              <a:t>into 5 </a:t>
            </a:r>
            <a:r>
              <a:rPr lang="en-US" altLang="en-US" sz="5000" dirty="0">
                <a:solidFill>
                  <a:schemeClr val="bg1"/>
                </a:solidFill>
                <a:latin typeface="Avenir Book" pitchFamily="124" charset="0"/>
              </a:rPr>
              <a:t>key categories: financial, criminal, legal, relationship, and connectivity issues.</a:t>
            </a:r>
          </a:p>
          <a:p>
            <a:pPr marL="685800" indent="-685800" eaLnBrk="1" hangingPunct="1">
              <a:spcBef>
                <a:spcPct val="10000"/>
              </a:spcBef>
              <a:spcAft>
                <a:spcPts val="1200"/>
              </a:spcAft>
              <a:buFont typeface="Wingdings" panose="05000000000000000000" pitchFamily="2" charset="2"/>
              <a:buChar char="§"/>
              <a:defRPr/>
            </a:pPr>
            <a:r>
              <a:rPr lang="en-US" altLang="en-US" sz="5000" dirty="0">
                <a:solidFill>
                  <a:schemeClr val="bg1"/>
                </a:solidFill>
                <a:latin typeface="Avenir Book" pitchFamily="124" charset="0"/>
              </a:rPr>
              <a:t>Developed a classification model using Azure for cloud computation and Scikit Learn for model development</a:t>
            </a:r>
          </a:p>
        </p:txBody>
      </p:sp>
      <p:sp>
        <p:nvSpPr>
          <p:cNvPr id="14341" name="Text Box 12">
            <a:extLst>
              <a:ext uri="{FF2B5EF4-FFF2-40B4-BE49-F238E27FC236}">
                <a16:creationId xmlns:a16="http://schemas.microsoft.com/office/drawing/2014/main" id="{3508084E-831B-F598-A14C-7624C0CC1020}"/>
              </a:ext>
            </a:extLst>
          </p:cNvPr>
          <p:cNvSpPr txBox="1">
            <a:spLocks noChangeArrowheads="1"/>
          </p:cNvSpPr>
          <p:nvPr/>
        </p:nvSpPr>
        <p:spPr bwMode="auto">
          <a:xfrm>
            <a:off x="13058776" y="5574889"/>
            <a:ext cx="24782462" cy="25352785"/>
          </a:xfrm>
          <a:prstGeom prst="rect">
            <a:avLst/>
          </a:prstGeom>
          <a:noFill/>
          <a:ln w="38100">
            <a:noFill/>
            <a:round/>
            <a:headEnd/>
            <a:tailEnd/>
          </a:ln>
        </p:spPr>
        <p:txBody>
          <a:bodyPr lIns="914400" tIns="457200" rIns="914400" bIns="914400"/>
          <a:lstStyle>
            <a:lvl1pPr>
              <a:spcBef>
                <a:spcPct val="20000"/>
              </a:spcBef>
              <a:buChar char="•"/>
              <a:tabLst>
                <a:tab pos="500063"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500063"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500063"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500063"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500063" algn="l"/>
              </a:tabLst>
              <a:defRPr sz="8900">
                <a:solidFill>
                  <a:schemeClr val="tx1"/>
                </a:solidFill>
                <a:latin typeface="Times New Roman" panose="02020603050405020304" pitchFamily="18" charset="0"/>
                <a:ea typeface="MS PGothic" panose="020B0600070205080204" pitchFamily="34" charset="-128"/>
              </a:defRPr>
            </a:lvl9pPr>
          </a:lstStyle>
          <a:p>
            <a:pPr algn="just" eaLnBrk="1" hangingPunct="1">
              <a:spcBef>
                <a:spcPct val="0"/>
              </a:spcBef>
              <a:spcAft>
                <a:spcPts val="2000"/>
              </a:spcAft>
              <a:buFontTx/>
              <a:buNone/>
              <a:defRPr/>
            </a:pPr>
            <a:r>
              <a:rPr lang="en-US" altLang="en-US" sz="6000" b="1" dirty="0">
                <a:solidFill>
                  <a:schemeClr val="bg1"/>
                </a:solidFill>
                <a:latin typeface="Avenir Heavy" pitchFamily="124" charset="0"/>
              </a:rPr>
              <a:t>Results</a:t>
            </a:r>
          </a:p>
          <a:p>
            <a:pPr algn="just" eaLnBrk="1" hangingPunct="1">
              <a:spcBef>
                <a:spcPct val="0"/>
              </a:spcBef>
              <a:spcAft>
                <a:spcPts val="2000"/>
              </a:spcAft>
              <a:buFontTx/>
              <a:buNone/>
              <a:defRPr/>
            </a:pPr>
            <a:endParaRPr lang="en-US" altLang="ja-JP" sz="4800" b="1" dirty="0">
              <a:solidFill>
                <a:schemeClr val="bg1"/>
              </a:solidFill>
              <a:latin typeface="Avenir Book" pitchFamily="124" charset="0"/>
            </a:endParaRPr>
          </a:p>
          <a:p>
            <a:pPr eaLnBrk="1" hangingPunct="1">
              <a:spcBef>
                <a:spcPts val="500"/>
              </a:spcBef>
              <a:buFontTx/>
              <a:buNone/>
              <a:defRPr/>
            </a:pPr>
            <a:r>
              <a:rPr lang="en-US" altLang="ja-JP" sz="4800" dirty="0">
                <a:solidFill>
                  <a:schemeClr val="bg1"/>
                </a:solidFill>
                <a:latin typeface="Avenir Book" pitchFamily="124" charset="0"/>
              </a:rPr>
              <a:t>						</a:t>
            </a:r>
          </a:p>
          <a:p>
            <a:pPr eaLnBrk="1" hangingPunct="1">
              <a:spcBef>
                <a:spcPts val="500"/>
              </a:spcBef>
              <a:buFontTx/>
              <a:buNone/>
              <a:defRPr/>
            </a:pPr>
            <a:endParaRPr lang="en-US" altLang="ja-JP" sz="4800" dirty="0">
              <a:solidFill>
                <a:schemeClr val="bg1"/>
              </a:solidFill>
              <a:latin typeface="Avenir Book" pitchFamily="124" charset="0"/>
            </a:endParaRPr>
          </a:p>
          <a:p>
            <a:pPr eaLnBrk="1" hangingPunct="1">
              <a:spcBef>
                <a:spcPts val="500"/>
              </a:spcBef>
              <a:buFontTx/>
              <a:buNone/>
              <a:defRPr/>
            </a:pPr>
            <a:endParaRPr lang="en-US" altLang="ja-JP" sz="4800" dirty="0">
              <a:solidFill>
                <a:schemeClr val="bg1"/>
              </a:solidFill>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eaLnBrk="1" hangingPunct="1">
              <a:spcBef>
                <a:spcPts val="500"/>
              </a:spcBef>
              <a:buFontTx/>
              <a:buNone/>
              <a:defRPr/>
            </a:pPr>
            <a:endParaRPr lang="en-US" altLang="ja-JP" sz="4800" dirty="0">
              <a:latin typeface="Avenir Book" pitchFamily="124" charset="0"/>
            </a:endParaRPr>
          </a:p>
          <a:p>
            <a:pPr marL="685800" indent="-685800" eaLnBrk="1" hangingPunct="1">
              <a:spcBef>
                <a:spcPts val="500"/>
              </a:spcBef>
              <a:spcAft>
                <a:spcPts val="1200"/>
              </a:spcAft>
              <a:buFont typeface="Wingdings" panose="05000000000000000000" pitchFamily="2" charset="2"/>
              <a:buChar char="§"/>
              <a:defRPr/>
            </a:pPr>
            <a:r>
              <a:rPr lang="en-US" altLang="ja-JP" sz="5400" dirty="0">
                <a:solidFill>
                  <a:schemeClr val="bg1"/>
                </a:solidFill>
                <a:latin typeface="Avenir Book" pitchFamily="124" charset="0"/>
              </a:rPr>
              <a:t>Figure 1 shows the model is maximized for recall in the Precision-Recall tradeoff to identify the important class, suicide, as the proposed use case is to prioritize outreach rather than predict who will commit suicide. The associated cost of misidentifying a non-suicidal person as suicidal is low as misclassified individuals will simply receive a phone call, so we opted for a model with greater recall than precision given the use case.</a:t>
            </a:r>
          </a:p>
          <a:p>
            <a:pPr marL="685800" indent="-685800" eaLnBrk="1" hangingPunct="1">
              <a:spcBef>
                <a:spcPts val="500"/>
              </a:spcBef>
              <a:spcAft>
                <a:spcPts val="1200"/>
              </a:spcAft>
              <a:buFont typeface="Wingdings" panose="05000000000000000000" pitchFamily="2" charset="2"/>
              <a:buChar char="§"/>
              <a:defRPr/>
            </a:pPr>
            <a:r>
              <a:rPr lang="en-US" altLang="ja-JP" sz="5400" dirty="0">
                <a:solidFill>
                  <a:schemeClr val="bg1"/>
                </a:solidFill>
                <a:latin typeface="Avenir Book" pitchFamily="124" charset="0"/>
              </a:rPr>
              <a:t>Figure 2 shows the early phase model can identify the important class (suicide) </a:t>
            </a:r>
            <a:r>
              <a:rPr lang="en-US" altLang="ja-JP" sz="5400" u="sng" dirty="0">
                <a:solidFill>
                  <a:schemeClr val="bg1"/>
                </a:solidFill>
                <a:latin typeface="Avenir Book" pitchFamily="124" charset="0"/>
              </a:rPr>
              <a:t>91%</a:t>
            </a:r>
            <a:r>
              <a:rPr lang="en-US" altLang="ja-JP" sz="5400" b="1" dirty="0">
                <a:solidFill>
                  <a:schemeClr val="bg1"/>
                </a:solidFill>
                <a:latin typeface="Avenir Book" pitchFamily="124" charset="0"/>
              </a:rPr>
              <a:t> </a:t>
            </a:r>
            <a:r>
              <a:rPr lang="en-US" altLang="ja-JP" sz="5400" dirty="0">
                <a:solidFill>
                  <a:schemeClr val="bg1"/>
                </a:solidFill>
                <a:latin typeface="Avenir Book" pitchFamily="124" charset="0"/>
              </a:rPr>
              <a:t>of the time. This is actionable information that the VA can use to prioritize outreach.</a:t>
            </a:r>
          </a:p>
          <a:p>
            <a:pPr marL="685800" indent="-685800" eaLnBrk="1" hangingPunct="1">
              <a:spcBef>
                <a:spcPts val="500"/>
              </a:spcBef>
              <a:spcAft>
                <a:spcPts val="1200"/>
              </a:spcAft>
              <a:buFont typeface="Wingdings" panose="05000000000000000000" pitchFamily="2" charset="2"/>
              <a:buChar char="§"/>
              <a:defRPr/>
            </a:pPr>
            <a:r>
              <a:rPr lang="en-US" altLang="ja-JP" sz="5400" dirty="0">
                <a:solidFill>
                  <a:schemeClr val="bg1"/>
                </a:solidFill>
                <a:latin typeface="Avenir Book" pitchFamily="124" charset="0"/>
              </a:rPr>
              <a:t>Early results highlight financial problems (e.g., economic stability) and “connectiveness” or “loneliness” attributes may be important to our analytics (e.g., single family vs multi family residence, own vs rent) </a:t>
            </a:r>
          </a:p>
        </p:txBody>
      </p:sp>
      <p:sp>
        <p:nvSpPr>
          <p:cNvPr id="14342" name="Text Box 13">
            <a:extLst>
              <a:ext uri="{FF2B5EF4-FFF2-40B4-BE49-F238E27FC236}">
                <a16:creationId xmlns:a16="http://schemas.microsoft.com/office/drawing/2014/main" id="{89AA3FD9-138D-9CE1-60BE-1482F38D10FB}"/>
              </a:ext>
            </a:extLst>
          </p:cNvPr>
          <p:cNvSpPr txBox="1">
            <a:spLocks noChangeArrowheads="1"/>
          </p:cNvSpPr>
          <p:nvPr/>
        </p:nvSpPr>
        <p:spPr bwMode="auto">
          <a:xfrm>
            <a:off x="37849176" y="5568896"/>
            <a:ext cx="13333412" cy="12891415"/>
          </a:xfrm>
          <a:prstGeom prst="rect">
            <a:avLst/>
          </a:prstGeom>
          <a:noFill/>
          <a:ln w="38100">
            <a:noFill/>
            <a:round/>
            <a:headEnd/>
            <a:tailEnd/>
          </a:ln>
        </p:spPr>
        <p:txBody>
          <a:bodyPr lIns="914400" tIns="457200" rIns="914400" bIns="914400"/>
          <a:lstStyle>
            <a:lvl1pPr>
              <a:spcBef>
                <a:spcPct val="20000"/>
              </a:spcBef>
              <a:buChar char="•"/>
              <a:tabLst>
                <a:tab pos="635000" algn="l"/>
              </a:tabLst>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tabLst>
                <a:tab pos="635000" algn="l"/>
              </a:tabLst>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tabLst>
                <a:tab pos="635000" algn="l"/>
              </a:tabLst>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tabLst>
                <a:tab pos="635000" algn="l"/>
              </a:tabLst>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tabLst>
                <a:tab pos="635000" algn="l"/>
              </a:tabLst>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tabLst>
                <a:tab pos="635000" algn="l"/>
              </a:tabLst>
              <a:defRPr sz="8900">
                <a:solidFill>
                  <a:schemeClr val="tx1"/>
                </a:solidFill>
                <a:latin typeface="Times New Roman" panose="02020603050405020304" pitchFamily="18" charset="0"/>
                <a:ea typeface="MS PGothic" panose="020B0600070205080204" pitchFamily="34" charset="-128"/>
              </a:defRPr>
            </a:lvl9pPr>
          </a:lstStyle>
          <a:p>
            <a:pPr eaLnBrk="1" hangingPunct="1">
              <a:spcBef>
                <a:spcPct val="50000"/>
              </a:spcBef>
              <a:spcAft>
                <a:spcPts val="2000"/>
              </a:spcAft>
              <a:buFontTx/>
              <a:buNone/>
              <a:defRPr/>
            </a:pPr>
            <a:r>
              <a:rPr lang="en-US" altLang="en-US" sz="6000" b="1" dirty="0">
                <a:solidFill>
                  <a:schemeClr val="bg1"/>
                </a:solidFill>
                <a:latin typeface="Avenir Heavy" pitchFamily="124" charset="0"/>
              </a:rPr>
              <a:t>Conclusions</a:t>
            </a:r>
          </a:p>
          <a:p>
            <a:pPr marL="685800" indent="-685800" eaLnBrk="1" hangingPunct="1">
              <a:spcBef>
                <a:spcPts val="500"/>
              </a:spcBef>
              <a:spcAft>
                <a:spcPts val="1200"/>
              </a:spcAft>
              <a:defRPr/>
            </a:pPr>
            <a:r>
              <a:rPr lang="en-US" altLang="en-US" sz="5000" dirty="0">
                <a:solidFill>
                  <a:schemeClr val="bg1"/>
                </a:solidFill>
                <a:latin typeface="Avenir Book" pitchFamily="124" charset="0"/>
              </a:rPr>
              <a:t>By leveraging data, we have built a solution for prioritizing outreach to at-risk </a:t>
            </a:r>
            <a:r>
              <a:rPr lang="en-US" altLang="ja-JP" sz="5000" dirty="0">
                <a:solidFill>
                  <a:schemeClr val="bg1"/>
                </a:solidFill>
                <a:latin typeface="Avenir Book" pitchFamily="124" charset="0"/>
              </a:rPr>
              <a:t>individuals</a:t>
            </a:r>
            <a:r>
              <a:rPr lang="en-US" altLang="en-US" sz="5000" dirty="0">
                <a:solidFill>
                  <a:schemeClr val="bg1"/>
                </a:solidFill>
                <a:latin typeface="Avenir Book" pitchFamily="124" charset="0"/>
              </a:rPr>
              <a:t> </a:t>
            </a:r>
          </a:p>
          <a:p>
            <a:pPr marL="685800" indent="-685800" eaLnBrk="1" hangingPunct="1">
              <a:spcBef>
                <a:spcPts val="500"/>
              </a:spcBef>
              <a:spcAft>
                <a:spcPts val="1200"/>
              </a:spcAft>
              <a:defRPr/>
            </a:pPr>
            <a:r>
              <a:rPr lang="en-US" altLang="en-US" sz="5000" dirty="0">
                <a:solidFill>
                  <a:schemeClr val="bg1"/>
                </a:solidFill>
                <a:latin typeface="Avenir Book" pitchFamily="124" charset="0"/>
              </a:rPr>
              <a:t>Initial model metrics are promising but with further iterative development we will fine tune the model and remove any inherent bias contained in the input data</a:t>
            </a:r>
          </a:p>
          <a:p>
            <a:pPr marL="685800" indent="-685800" eaLnBrk="1" hangingPunct="1">
              <a:spcBef>
                <a:spcPts val="500"/>
              </a:spcBef>
              <a:spcAft>
                <a:spcPts val="1200"/>
              </a:spcAft>
              <a:defRPr/>
            </a:pPr>
            <a:r>
              <a:rPr lang="en-US" altLang="en-US" sz="5000" dirty="0">
                <a:solidFill>
                  <a:schemeClr val="bg1"/>
                </a:solidFill>
                <a:latin typeface="Avenir Book" pitchFamily="124" charset="0"/>
              </a:rPr>
              <a:t>As development progresses and we gain access to more high-quality data, we aim to improve the model's ability to generalize to larger populations for widespread application.</a:t>
            </a:r>
          </a:p>
        </p:txBody>
      </p:sp>
      <p:sp>
        <p:nvSpPr>
          <p:cNvPr id="3" name="Rectangle 180">
            <a:extLst>
              <a:ext uri="{FF2B5EF4-FFF2-40B4-BE49-F238E27FC236}">
                <a16:creationId xmlns:a16="http://schemas.microsoft.com/office/drawing/2014/main" id="{EF4D3D09-3A05-FCEF-64A8-1C1D9DC33598}"/>
              </a:ext>
            </a:extLst>
          </p:cNvPr>
          <p:cNvSpPr>
            <a:spLocks noChangeArrowheads="1"/>
          </p:cNvSpPr>
          <p:nvPr/>
        </p:nvSpPr>
        <p:spPr bwMode="auto">
          <a:xfrm>
            <a:off x="737227" y="618866"/>
            <a:ext cx="49731945" cy="1962076"/>
          </a:xfrm>
          <a:prstGeom prst="rect">
            <a:avLst/>
          </a:prstGeom>
          <a:noFill/>
          <a:ln>
            <a:noFill/>
          </a:ln>
        </p:spPr>
        <p:txBody>
          <a:bodyPr wrap="square" anchor="ctr">
            <a:spAutoFit/>
          </a:bodyPr>
          <a:lstStyle/>
          <a:p>
            <a:pPr algn="ctr" eaLnBrk="1" hangingPunct="1">
              <a:lnSpc>
                <a:spcPct val="90000"/>
              </a:lnSpc>
              <a:defRPr/>
            </a:pPr>
            <a:r>
              <a:rPr lang="en-US" sz="13500" b="1" dirty="0">
                <a:solidFill>
                  <a:schemeClr val="bg1"/>
                </a:solidFill>
                <a:effectLst>
                  <a:outerShdw blurRad="38100" dist="38100" dir="2700000" algn="tl">
                    <a:srgbClr val="000000">
                      <a:alpha val="43137"/>
                    </a:srgbClr>
                  </a:outerShdw>
                </a:effectLst>
                <a:latin typeface="Avenir Heavy"/>
                <a:ea typeface="ＭＳ Ｐゴシック" charset="0"/>
                <a:cs typeface="Avenir Heavy"/>
              </a:rPr>
              <a:t>Identifying Veterans at Risk of Suicide Using Machine Learning</a:t>
            </a:r>
          </a:p>
        </p:txBody>
      </p:sp>
      <p:sp>
        <p:nvSpPr>
          <p:cNvPr id="3081" name="Text Box 15">
            <a:extLst>
              <a:ext uri="{FF2B5EF4-FFF2-40B4-BE49-F238E27FC236}">
                <a16:creationId xmlns:a16="http://schemas.microsoft.com/office/drawing/2014/main" id="{AD64C324-125D-D0DB-0CDC-271A5D7E0290}"/>
              </a:ext>
            </a:extLst>
          </p:cNvPr>
          <p:cNvSpPr txBox="1">
            <a:spLocks noChangeArrowheads="1"/>
          </p:cNvSpPr>
          <p:nvPr/>
        </p:nvSpPr>
        <p:spPr bwMode="auto">
          <a:xfrm>
            <a:off x="37912157" y="18434664"/>
            <a:ext cx="13261423" cy="12493003"/>
          </a:xfrm>
          <a:prstGeom prst="rect">
            <a:avLst/>
          </a:prstGeom>
          <a:noFill/>
          <a:ln>
            <a:noFill/>
          </a:ln>
        </p:spPr>
        <p:txBody>
          <a:bodyPr lIns="914400" tIns="457200" rIns="914400" bIns="914400"/>
          <a:lstStyle>
            <a:lvl1pPr marL="500063" indent="-500063">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eaLnBrk="1" hangingPunct="1">
              <a:spcBef>
                <a:spcPct val="50000"/>
              </a:spcBef>
              <a:buFontTx/>
              <a:buNone/>
              <a:defRPr/>
            </a:pPr>
            <a:r>
              <a:rPr lang="en-US" altLang="en-US" sz="6000" b="1" dirty="0">
                <a:solidFill>
                  <a:schemeClr val="bg1"/>
                </a:solidFill>
                <a:latin typeface="Avenir Heavy" pitchFamily="124" charset="0"/>
              </a:rPr>
              <a:t>Literature cited</a:t>
            </a:r>
          </a:p>
          <a:p>
            <a:pPr eaLnBrk="1" hangingPunct="1">
              <a:spcBef>
                <a:spcPct val="50000"/>
              </a:spcBef>
              <a:buNone/>
              <a:defRPr/>
            </a:pPr>
            <a:r>
              <a:rPr lang="en-US" altLang="en-US" sz="3600" dirty="0">
                <a:solidFill>
                  <a:schemeClr val="bg1"/>
                </a:solidFill>
                <a:latin typeface="Avenir Book"/>
              </a:rPr>
              <a:t>1. U.S. Department of Veterans Affairs, Office of Suicide Prevention, </a:t>
            </a:r>
            <a:r>
              <a:rPr lang="en-US" altLang="en-US" sz="3600" i="1" dirty="0">
                <a:solidFill>
                  <a:schemeClr val="bg1"/>
                </a:solidFill>
                <a:latin typeface="Avenir Book"/>
              </a:rPr>
              <a:t>National Veteran Suicide Prevention report 2022.</a:t>
            </a:r>
            <a:r>
              <a:rPr lang="en-US" altLang="en-US" sz="3600" dirty="0">
                <a:solidFill>
                  <a:schemeClr val="bg1"/>
                </a:solidFill>
                <a:latin typeface="Avenir Book"/>
              </a:rPr>
              <a:t> Accessed at https://www.mentalhealth.va.gov/suicide_prevention/docs/Office-of-Mental-Health-and-Suicide-Prevention-National-Strategy-for-Preventing-Veterans-Suicide.pdf</a:t>
            </a:r>
          </a:p>
          <a:p>
            <a:pPr eaLnBrk="1" hangingPunct="1">
              <a:spcBef>
                <a:spcPct val="50000"/>
              </a:spcBef>
              <a:buNone/>
              <a:defRPr/>
            </a:pPr>
            <a:r>
              <a:rPr lang="en-US" altLang="en-US" sz="3600" dirty="0">
                <a:solidFill>
                  <a:schemeClr val="bg1"/>
                </a:solidFill>
                <a:latin typeface="Avenir Book"/>
              </a:rPr>
              <a:t>2. U.S. Department of Veterans Affairs, Office of Suicide Prevention, </a:t>
            </a:r>
            <a:r>
              <a:rPr lang="en-US" altLang="en-US" sz="3600" i="1" dirty="0">
                <a:solidFill>
                  <a:schemeClr val="bg1"/>
                </a:solidFill>
                <a:latin typeface="Avenir Book"/>
              </a:rPr>
              <a:t>VA National Suicide Data Report 2015</a:t>
            </a:r>
            <a:r>
              <a:rPr lang="en-US" altLang="en-US" sz="3600" dirty="0">
                <a:solidFill>
                  <a:schemeClr val="bg1"/>
                </a:solidFill>
                <a:latin typeface="Avenir Book"/>
              </a:rPr>
              <a:t>. Accessed at https://www.mentalhealth.va.gov/docs/data-sheets/OMHSP_National_Suicide_Data_Report_2005-2015_06-14-18_508.pdf</a:t>
            </a:r>
          </a:p>
          <a:p>
            <a:pPr eaLnBrk="1" hangingPunct="1">
              <a:spcBef>
                <a:spcPct val="50000"/>
              </a:spcBef>
              <a:buFontTx/>
              <a:buNone/>
              <a:defRPr/>
            </a:pPr>
            <a:r>
              <a:rPr lang="en-US" altLang="en-US" sz="3600" dirty="0">
                <a:solidFill>
                  <a:schemeClr val="bg1"/>
                </a:solidFill>
                <a:latin typeface="Avenir Book"/>
              </a:rPr>
              <a:t>3. Centers for Disease Control and Prevention, Division of Violence Prevention, </a:t>
            </a:r>
            <a:r>
              <a:rPr lang="en-US" altLang="en-US" sz="3600" i="1" dirty="0">
                <a:solidFill>
                  <a:schemeClr val="bg1"/>
                </a:solidFill>
                <a:latin typeface="Avenir Book"/>
              </a:rPr>
              <a:t>Preventing Suicide: A Technical Package of Policy, Programs, and Practices</a:t>
            </a:r>
            <a:r>
              <a:rPr lang="en-US" altLang="en-US" sz="3600" dirty="0">
                <a:solidFill>
                  <a:schemeClr val="bg1"/>
                </a:solidFill>
                <a:latin typeface="Avenir Book"/>
              </a:rPr>
              <a:t>. Accessed at https://stacks.cdc.gov/view/cdc/44275</a:t>
            </a:r>
          </a:p>
          <a:p>
            <a:pPr eaLnBrk="1" hangingPunct="1">
              <a:spcBef>
                <a:spcPct val="50000"/>
              </a:spcBef>
              <a:buFontTx/>
              <a:buNone/>
              <a:defRPr/>
            </a:pPr>
            <a:r>
              <a:rPr lang="en-US" altLang="en-US" sz="3600" dirty="0">
                <a:solidFill>
                  <a:schemeClr val="bg1"/>
                </a:solidFill>
                <a:latin typeface="Avenir Book"/>
              </a:rPr>
              <a:t>Schafer, </a:t>
            </a:r>
            <a:r>
              <a:rPr lang="en-US" altLang="en-US" sz="3600" dirty="0" err="1">
                <a:solidFill>
                  <a:schemeClr val="bg1"/>
                </a:solidFill>
                <a:latin typeface="Avenir Book"/>
              </a:rPr>
              <a:t>Daurio</a:t>
            </a:r>
            <a:r>
              <a:rPr lang="en-US" altLang="en-US" sz="3600" dirty="0">
                <a:solidFill>
                  <a:schemeClr val="bg1"/>
                </a:solidFill>
                <a:latin typeface="Avenir Book"/>
              </a:rPr>
              <a:t> , et al, 2022 “The relationship between anger and suicidal ideation” Journal of Clinical Psychology 78:9</a:t>
            </a:r>
          </a:p>
          <a:p>
            <a:pPr eaLnBrk="1" hangingPunct="1">
              <a:spcBef>
                <a:spcPts val="1200"/>
              </a:spcBef>
              <a:buFontTx/>
              <a:buNone/>
              <a:defRPr/>
            </a:pPr>
            <a:r>
              <a:rPr lang="en-US" altLang="en-US" sz="3600" dirty="0">
                <a:solidFill>
                  <a:schemeClr val="bg1"/>
                </a:solidFill>
                <a:latin typeface="Avenir Book"/>
              </a:rPr>
              <a:t>Nicola M. Winkel, MPA, 2022 “Upstream Prevention by Addressing Social Determinants of Health” </a:t>
            </a:r>
            <a:br>
              <a:rPr lang="en-US" altLang="en-US" sz="2800" dirty="0">
                <a:latin typeface="Avenir Book" pitchFamily="124" charset="0"/>
              </a:rPr>
            </a:br>
            <a:endParaRPr lang="en-US" altLang="en-US" sz="2800" dirty="0">
              <a:latin typeface="Avenir Book" pitchFamily="124" charset="0"/>
            </a:endParaRPr>
          </a:p>
          <a:p>
            <a:pPr eaLnBrk="1" hangingPunct="1">
              <a:spcBef>
                <a:spcPct val="10000"/>
              </a:spcBef>
              <a:buFontTx/>
              <a:buNone/>
              <a:defRPr/>
            </a:pPr>
            <a:endParaRPr lang="en-US" altLang="en-US" sz="2800" dirty="0">
              <a:latin typeface="Avenir Book" pitchFamily="124" charset="0"/>
            </a:endParaRPr>
          </a:p>
        </p:txBody>
      </p:sp>
      <p:cxnSp>
        <p:nvCxnSpPr>
          <p:cNvPr id="4" name="Straight Connector 3">
            <a:extLst>
              <a:ext uri="{FF2B5EF4-FFF2-40B4-BE49-F238E27FC236}">
                <a16:creationId xmlns:a16="http://schemas.microsoft.com/office/drawing/2014/main" id="{0BE9BCC4-E00E-4CE1-7610-760D0DD9D58C}"/>
              </a:ext>
            </a:extLst>
          </p:cNvPr>
          <p:cNvCxnSpPr>
            <a:cxnSpLocks/>
          </p:cNvCxnSpPr>
          <p:nvPr/>
        </p:nvCxnSpPr>
        <p:spPr>
          <a:xfrm>
            <a:off x="13058776" y="5574889"/>
            <a:ext cx="0" cy="25352786"/>
          </a:xfrm>
          <a:prstGeom prst="line">
            <a:avLst/>
          </a:prstGeom>
          <a:ln>
            <a:solidFill>
              <a:srgbClr val="F3F3F3"/>
            </a:solidFill>
          </a:ln>
          <a:effectLst>
            <a:outerShdw blurRad="50800" dist="38100" dir="2700000" algn="tl" rotWithShape="0">
              <a:prstClr val="black">
                <a:alpha val="40000"/>
              </a:prstClr>
            </a:outerShdw>
          </a:effectLst>
        </p:spPr>
        <p:style>
          <a:lnRef idx="2">
            <a:schemeClr val="accent4"/>
          </a:lnRef>
          <a:fillRef idx="0">
            <a:schemeClr val="accent4"/>
          </a:fillRef>
          <a:effectRef idx="1">
            <a:schemeClr val="accent4"/>
          </a:effectRef>
          <a:fontRef idx="minor">
            <a:schemeClr val="tx1"/>
          </a:fontRef>
        </p:style>
      </p:cxnSp>
      <p:cxnSp>
        <p:nvCxnSpPr>
          <p:cNvPr id="8" name="Straight Connector 7">
            <a:extLst>
              <a:ext uri="{FF2B5EF4-FFF2-40B4-BE49-F238E27FC236}">
                <a16:creationId xmlns:a16="http://schemas.microsoft.com/office/drawing/2014/main" id="{D8FA2C14-6496-8B51-1BD5-6C50CE18E201}"/>
              </a:ext>
            </a:extLst>
          </p:cNvPr>
          <p:cNvCxnSpPr>
            <a:cxnSpLocks/>
          </p:cNvCxnSpPr>
          <p:nvPr/>
        </p:nvCxnSpPr>
        <p:spPr>
          <a:xfrm>
            <a:off x="37841238" y="5574889"/>
            <a:ext cx="23257" cy="25352785"/>
          </a:xfrm>
          <a:prstGeom prst="line">
            <a:avLst/>
          </a:prstGeom>
          <a:ln>
            <a:solidFill>
              <a:srgbClr val="F3F3F3"/>
            </a:solidFill>
          </a:ln>
          <a:effectLst>
            <a:outerShdw blurRad="50800" dist="38100" dir="2700000" algn="tl" rotWithShape="0">
              <a:prstClr val="black">
                <a:alpha val="40000"/>
              </a:prstClr>
            </a:outerShdw>
          </a:effectLst>
        </p:spPr>
        <p:style>
          <a:lnRef idx="2">
            <a:schemeClr val="accent4"/>
          </a:lnRef>
          <a:fillRef idx="0">
            <a:schemeClr val="accent4"/>
          </a:fillRef>
          <a:effectRef idx="1">
            <a:schemeClr val="accent4"/>
          </a:effectRef>
          <a:fontRef idx="minor">
            <a:schemeClr val="tx1"/>
          </a:fontRef>
        </p:style>
      </p:cxnSp>
      <p:pic>
        <p:nvPicPr>
          <p:cNvPr id="10" name="Graphic 9">
            <a:extLst>
              <a:ext uri="{FF2B5EF4-FFF2-40B4-BE49-F238E27FC236}">
                <a16:creationId xmlns:a16="http://schemas.microsoft.com/office/drawing/2014/main" id="{496E28DB-E1B2-6288-5CB6-76F50260C4CE}"/>
              </a:ext>
            </a:extLst>
          </p:cNvPr>
          <p:cNvPicPr>
            <a:picLocks noChangeAspect="1"/>
          </p:cNvPicPr>
          <p:nvPr/>
        </p:nvPicPr>
        <p:blipFill>
          <a:blip r:embed="rId5"/>
          <a:stretch>
            <a:fillRect/>
          </a:stretch>
        </p:blipFill>
        <p:spPr>
          <a:xfrm>
            <a:off x="19561085" y="3154832"/>
            <a:ext cx="10767468" cy="1621665"/>
          </a:xfrm>
          <a:prstGeom prst="rect">
            <a:avLst/>
          </a:prstGeom>
          <a:effectLst>
            <a:outerShdw blurRad="50800" dist="38100" dir="2700000" algn="tl" rotWithShape="0">
              <a:prstClr val="black">
                <a:alpha val="40000"/>
              </a:prstClr>
            </a:outerShdw>
          </a:effectLst>
        </p:spPr>
      </p:pic>
      <p:pic>
        <p:nvPicPr>
          <p:cNvPr id="3086" name="Picture 26">
            <a:extLst>
              <a:ext uri="{FF2B5EF4-FFF2-40B4-BE49-F238E27FC236}">
                <a16:creationId xmlns:a16="http://schemas.microsoft.com/office/drawing/2014/main" id="{0A045F96-EE52-2C67-6EAE-196F7F3209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096874" y="6986185"/>
            <a:ext cx="11847945" cy="940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87" name="Picture 30" descr="A screenshot of a computer&#10;&#10;Description automatically generated with medium confidence">
            <a:extLst>
              <a:ext uri="{FF2B5EF4-FFF2-40B4-BE49-F238E27FC236}">
                <a16:creationId xmlns:a16="http://schemas.microsoft.com/office/drawing/2014/main" id="{5F8A101A-A236-1B2F-2DA0-6690CEE06BA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925784" y="6994237"/>
            <a:ext cx="12915453" cy="940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9" name="Straight Connector 48">
            <a:extLst>
              <a:ext uri="{FF2B5EF4-FFF2-40B4-BE49-F238E27FC236}">
                <a16:creationId xmlns:a16="http://schemas.microsoft.com/office/drawing/2014/main" id="{F8CC7BBF-1025-51E7-466C-47FA83F665B1}"/>
              </a:ext>
            </a:extLst>
          </p:cNvPr>
          <p:cNvCxnSpPr>
            <a:cxnSpLocks/>
          </p:cNvCxnSpPr>
          <p:nvPr/>
        </p:nvCxnSpPr>
        <p:spPr>
          <a:xfrm>
            <a:off x="909060" y="18961766"/>
            <a:ext cx="11403012" cy="0"/>
          </a:xfrm>
          <a:prstGeom prst="line">
            <a:avLst/>
          </a:prstGeom>
          <a:ln>
            <a:solidFill>
              <a:srgbClr val="F3F3F3"/>
            </a:solidFill>
          </a:ln>
          <a:effectLst>
            <a:outerShdw blurRad="50800" dist="38100" dir="2700000" algn="tl" rotWithShape="0">
              <a:prstClr val="black">
                <a:alpha val="40000"/>
              </a:prstClr>
            </a:outerShdw>
          </a:effectLst>
        </p:spPr>
        <p:style>
          <a:lnRef idx="2">
            <a:schemeClr val="accent4"/>
          </a:lnRef>
          <a:fillRef idx="0">
            <a:schemeClr val="accent4"/>
          </a:fillRef>
          <a:effectRef idx="1">
            <a:schemeClr val="accent4"/>
          </a:effectRef>
          <a:fontRef idx="minor">
            <a:schemeClr val="tx1"/>
          </a:fontRef>
        </p:style>
      </p:cxnSp>
      <p:cxnSp>
        <p:nvCxnSpPr>
          <p:cNvPr id="53" name="Straight Connector 52">
            <a:extLst>
              <a:ext uri="{FF2B5EF4-FFF2-40B4-BE49-F238E27FC236}">
                <a16:creationId xmlns:a16="http://schemas.microsoft.com/office/drawing/2014/main" id="{D33C9F23-390B-B19C-ED91-72B32F115137}"/>
              </a:ext>
            </a:extLst>
          </p:cNvPr>
          <p:cNvCxnSpPr>
            <a:cxnSpLocks/>
          </p:cNvCxnSpPr>
          <p:nvPr/>
        </p:nvCxnSpPr>
        <p:spPr>
          <a:xfrm>
            <a:off x="38742938" y="18447488"/>
            <a:ext cx="11403012" cy="0"/>
          </a:xfrm>
          <a:prstGeom prst="line">
            <a:avLst/>
          </a:prstGeom>
          <a:ln>
            <a:solidFill>
              <a:srgbClr val="F3F3F3"/>
            </a:solidFill>
          </a:ln>
          <a:effectLst>
            <a:outerShdw blurRad="50800" dist="38100" dir="2700000" algn="tl" rotWithShape="0">
              <a:prstClr val="black">
                <a:alpha val="40000"/>
              </a:prstClr>
            </a:outerShdw>
          </a:effectLst>
        </p:spPr>
        <p:style>
          <a:lnRef idx="2">
            <a:schemeClr val="accent4"/>
          </a:lnRef>
          <a:fillRef idx="0">
            <a:schemeClr val="accent4"/>
          </a:fillRef>
          <a:effectRef idx="1">
            <a:schemeClr val="accent4"/>
          </a:effectRef>
          <a:fontRef idx="minor">
            <a:schemeClr val="tx1"/>
          </a:fontRef>
        </p:style>
      </p:cxnSp>
      <p:sp>
        <p:nvSpPr>
          <p:cNvPr id="3091" name="Text Box 14">
            <a:extLst>
              <a:ext uri="{FF2B5EF4-FFF2-40B4-BE49-F238E27FC236}">
                <a16:creationId xmlns:a16="http://schemas.microsoft.com/office/drawing/2014/main" id="{D0295264-EC68-B504-F869-F9E76870569B}"/>
              </a:ext>
            </a:extLst>
          </p:cNvPr>
          <p:cNvSpPr txBox="1">
            <a:spLocks noChangeArrowheads="1"/>
          </p:cNvSpPr>
          <p:nvPr/>
        </p:nvSpPr>
        <p:spPr bwMode="auto">
          <a:xfrm>
            <a:off x="24789914" y="16078904"/>
            <a:ext cx="12871450"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274320" tIns="274320" rIns="274320" bIns="274320" anchor="ctr">
            <a:spAutoFit/>
          </a:bodyPr>
          <a:lstStyle>
            <a:lvl1pPr>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algn="ctr" eaLnBrk="1" hangingPunct="1">
              <a:spcBef>
                <a:spcPct val="50000"/>
              </a:spcBef>
              <a:spcAft>
                <a:spcPts val="600"/>
              </a:spcAft>
              <a:buFontTx/>
              <a:buNone/>
            </a:pPr>
            <a:r>
              <a:rPr lang="en-US" altLang="en-US" sz="6000" dirty="0">
                <a:solidFill>
                  <a:schemeClr val="bg1"/>
                </a:solidFill>
                <a:latin typeface="Avenir Book" pitchFamily="124" charset="0"/>
              </a:rPr>
              <a:t>Fig 2. Confusion Matrix</a:t>
            </a:r>
          </a:p>
        </p:txBody>
      </p:sp>
      <p:sp>
        <p:nvSpPr>
          <p:cNvPr id="3092" name="Text Box 14">
            <a:extLst>
              <a:ext uri="{FF2B5EF4-FFF2-40B4-BE49-F238E27FC236}">
                <a16:creationId xmlns:a16="http://schemas.microsoft.com/office/drawing/2014/main" id="{41DF9703-ADA7-B69D-0490-209D548340B5}"/>
              </a:ext>
            </a:extLst>
          </p:cNvPr>
          <p:cNvSpPr txBox="1">
            <a:spLocks noChangeArrowheads="1"/>
          </p:cNvSpPr>
          <p:nvPr/>
        </p:nvSpPr>
        <p:spPr bwMode="auto">
          <a:xfrm>
            <a:off x="13260041" y="16092426"/>
            <a:ext cx="11661775"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274320" tIns="274320" rIns="274320" bIns="274320" anchor="ctr">
            <a:spAutoFit/>
          </a:bodyPr>
          <a:lstStyle>
            <a:lvl1pPr>
              <a:spcBef>
                <a:spcPct val="20000"/>
              </a:spcBef>
              <a:buChar char="•"/>
              <a:defRPr sz="14300">
                <a:solidFill>
                  <a:schemeClr val="tx1"/>
                </a:solidFill>
                <a:latin typeface="Times New Roman" panose="02020603050405020304" pitchFamily="18" charset="0"/>
                <a:ea typeface="MS PGothic" panose="020B0600070205080204" pitchFamily="34" charset="-128"/>
              </a:defRPr>
            </a:lvl1pPr>
            <a:lvl2pPr marL="742950" indent="-285750">
              <a:spcBef>
                <a:spcPct val="20000"/>
              </a:spcBef>
              <a:buChar char="–"/>
              <a:defRPr sz="12500">
                <a:solidFill>
                  <a:schemeClr val="tx1"/>
                </a:solidFill>
                <a:latin typeface="Times New Roman" panose="02020603050405020304" pitchFamily="18" charset="0"/>
                <a:ea typeface="MS PGothic" panose="020B0600070205080204" pitchFamily="34" charset="-128"/>
              </a:defRPr>
            </a:lvl2pPr>
            <a:lvl3pPr marL="1143000" indent="-228600">
              <a:spcBef>
                <a:spcPct val="20000"/>
              </a:spcBef>
              <a:buChar char="•"/>
              <a:defRPr sz="10700">
                <a:solidFill>
                  <a:schemeClr val="tx1"/>
                </a:solidFill>
                <a:latin typeface="Times New Roman" panose="02020603050405020304" pitchFamily="18" charset="0"/>
                <a:ea typeface="MS PGothic" panose="020B0600070205080204" pitchFamily="34" charset="-128"/>
              </a:defRPr>
            </a:lvl3pPr>
            <a:lvl4pPr marL="16002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4pPr>
            <a:lvl5pPr marL="2057400" indent="-228600">
              <a:spcBef>
                <a:spcPct val="20000"/>
              </a:spcBef>
              <a:buChar char="»"/>
              <a:defRPr sz="89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sz="8900">
                <a:solidFill>
                  <a:schemeClr val="tx1"/>
                </a:solidFill>
                <a:latin typeface="Times New Roman" panose="02020603050405020304" pitchFamily="18" charset="0"/>
                <a:ea typeface="MS PGothic" panose="020B0600070205080204" pitchFamily="34" charset="-128"/>
              </a:defRPr>
            </a:lvl9pPr>
          </a:lstStyle>
          <a:p>
            <a:pPr algn="ctr" eaLnBrk="1" hangingPunct="1">
              <a:spcBef>
                <a:spcPct val="50000"/>
              </a:spcBef>
              <a:spcAft>
                <a:spcPts val="600"/>
              </a:spcAft>
              <a:buFontTx/>
              <a:buNone/>
            </a:pPr>
            <a:r>
              <a:rPr lang="en-US" altLang="en-US" sz="6000" dirty="0">
                <a:solidFill>
                  <a:schemeClr val="bg1"/>
                </a:solidFill>
                <a:latin typeface="Avenir Book" pitchFamily="124" charset="0"/>
              </a:rPr>
              <a:t>Fig 1. </a:t>
            </a:r>
            <a:r>
              <a:rPr lang="en-US" altLang="ja-JP" sz="6000" dirty="0">
                <a:solidFill>
                  <a:schemeClr val="bg1"/>
                </a:solidFill>
                <a:latin typeface="Avenir Book" pitchFamily="124" charset="0"/>
              </a:rPr>
              <a:t>Precision-Recall Graph</a:t>
            </a:r>
            <a:endParaRPr lang="en-US" altLang="en-US" sz="6000" dirty="0">
              <a:solidFill>
                <a:schemeClr val="bg1"/>
              </a:solidFill>
              <a:latin typeface="Avenir Book" pitchFamily="124" charset="0"/>
            </a:endParaRPr>
          </a:p>
        </p:txBody>
      </p:sp>
      <p:pic>
        <p:nvPicPr>
          <p:cNvPr id="3093" name="Picture 23">
            <a:extLst>
              <a:ext uri="{FF2B5EF4-FFF2-40B4-BE49-F238E27FC236}">
                <a16:creationId xmlns:a16="http://schemas.microsoft.com/office/drawing/2014/main" id="{8F7AC1CB-708C-F79B-C44F-50C0BBDD93F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299795" y="15154212"/>
            <a:ext cx="3486150" cy="938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6" name="Straight Connector 25">
            <a:extLst>
              <a:ext uri="{FF2B5EF4-FFF2-40B4-BE49-F238E27FC236}">
                <a16:creationId xmlns:a16="http://schemas.microsoft.com/office/drawing/2014/main" id="{89E779E3-0D65-FAE4-BE5A-73BBE2AB97EF}"/>
              </a:ext>
            </a:extLst>
          </p:cNvPr>
          <p:cNvCxnSpPr>
            <a:cxnSpLocks/>
          </p:cNvCxnSpPr>
          <p:nvPr/>
        </p:nvCxnSpPr>
        <p:spPr>
          <a:xfrm flipH="1">
            <a:off x="24909908" y="6961560"/>
            <a:ext cx="13216" cy="9432150"/>
          </a:xfrm>
          <a:prstGeom prst="line">
            <a:avLst/>
          </a:prstGeom>
          <a:ln>
            <a:solidFill>
              <a:srgbClr val="F3F3F3"/>
            </a:solidFill>
          </a:ln>
          <a:effectLst>
            <a:outerShdw blurRad="50800" dist="38100" dir="2700000" algn="tl" rotWithShape="0">
              <a:prstClr val="black">
                <a:alpha val="40000"/>
              </a:prstClr>
            </a:outerShdw>
          </a:effectLst>
        </p:spPr>
        <p:style>
          <a:lnRef idx="2">
            <a:schemeClr val="accent4"/>
          </a:lnRef>
          <a:fillRef idx="0">
            <a:schemeClr val="accent4"/>
          </a:fillRef>
          <a:effectRef idx="1">
            <a:schemeClr val="accent4"/>
          </a:effectRef>
          <a:fontRef idx="minor">
            <a:schemeClr val="tx1"/>
          </a:fontRef>
        </p:style>
      </p:cxnSp>
      <p:pic>
        <p:nvPicPr>
          <p:cNvPr id="7" name="Picture 6">
            <a:extLst>
              <a:ext uri="{FF2B5EF4-FFF2-40B4-BE49-F238E27FC236}">
                <a16:creationId xmlns:a16="http://schemas.microsoft.com/office/drawing/2014/main" id="{E45FD59E-89B7-C9E1-2680-AA2FCED78456}"/>
              </a:ext>
            </a:extLst>
          </p:cNvPr>
          <p:cNvPicPr>
            <a:picLocks noChangeAspect="1"/>
          </p:cNvPicPr>
          <p:nvPr/>
        </p:nvPicPr>
        <p:blipFill>
          <a:blip r:embed="rId9"/>
          <a:stretch>
            <a:fillRect/>
          </a:stretch>
        </p:blipFill>
        <p:spPr>
          <a:xfrm>
            <a:off x="28462314" y="9809767"/>
            <a:ext cx="1994132" cy="1880180"/>
          </a:xfrm>
          <a:prstGeom prst="rect">
            <a:avLst/>
          </a:prstGeom>
        </p:spPr>
      </p:pic>
      <p:pic>
        <p:nvPicPr>
          <p:cNvPr id="12" name="Picture 11">
            <a:extLst>
              <a:ext uri="{FF2B5EF4-FFF2-40B4-BE49-F238E27FC236}">
                <a16:creationId xmlns:a16="http://schemas.microsoft.com/office/drawing/2014/main" id="{7FF26027-4EF7-1E59-5CA6-B0AFA76644EC}"/>
              </a:ext>
            </a:extLst>
          </p:cNvPr>
          <p:cNvPicPr>
            <a:picLocks noChangeAspect="1"/>
          </p:cNvPicPr>
          <p:nvPr/>
        </p:nvPicPr>
        <p:blipFill>
          <a:blip r:embed="rId10"/>
          <a:stretch>
            <a:fillRect/>
          </a:stretch>
        </p:blipFill>
        <p:spPr>
          <a:xfrm>
            <a:off x="33820956" y="13543905"/>
            <a:ext cx="2486358" cy="2548521"/>
          </a:xfrm>
          <a:prstGeom prst="rect">
            <a:avLst/>
          </a:prstGeom>
        </p:spPr>
      </p:pic>
      <p:pic>
        <p:nvPicPr>
          <p:cNvPr id="14" name="Picture 13">
            <a:extLst>
              <a:ext uri="{FF2B5EF4-FFF2-40B4-BE49-F238E27FC236}">
                <a16:creationId xmlns:a16="http://schemas.microsoft.com/office/drawing/2014/main" id="{F3ECFA6B-6D80-EC5D-84BF-EB477DEC7EBD}"/>
              </a:ext>
            </a:extLst>
          </p:cNvPr>
          <p:cNvPicPr>
            <a:picLocks noChangeAspect="1"/>
          </p:cNvPicPr>
          <p:nvPr/>
        </p:nvPicPr>
        <p:blipFill>
          <a:blip r:embed="rId11"/>
          <a:stretch>
            <a:fillRect/>
          </a:stretch>
        </p:blipFill>
        <p:spPr>
          <a:xfrm>
            <a:off x="33401529" y="9422043"/>
            <a:ext cx="2857229" cy="2981459"/>
          </a:xfrm>
          <a:prstGeom prst="rect">
            <a:avLst/>
          </a:prstGeom>
        </p:spPr>
      </p:pic>
      <p:pic>
        <p:nvPicPr>
          <p:cNvPr id="17" name="Picture 16">
            <a:extLst>
              <a:ext uri="{FF2B5EF4-FFF2-40B4-BE49-F238E27FC236}">
                <a16:creationId xmlns:a16="http://schemas.microsoft.com/office/drawing/2014/main" id="{35D8AC70-7D78-BBF4-6267-2594D3A0D2E8}"/>
              </a:ext>
            </a:extLst>
          </p:cNvPr>
          <p:cNvPicPr>
            <a:picLocks noChangeAspect="1"/>
          </p:cNvPicPr>
          <p:nvPr/>
        </p:nvPicPr>
        <p:blipFill>
          <a:blip r:embed="rId12"/>
          <a:stretch>
            <a:fillRect/>
          </a:stretch>
        </p:blipFill>
        <p:spPr>
          <a:xfrm>
            <a:off x="28150762" y="13686228"/>
            <a:ext cx="2775745" cy="1642791"/>
          </a:xfrm>
          <a:prstGeom prst="rect">
            <a:avLst/>
          </a:prstGeom>
        </p:spPr>
      </p:pic>
      <p:sp>
        <p:nvSpPr>
          <p:cNvPr id="19" name="TextBox 18">
            <a:extLst>
              <a:ext uri="{FF2B5EF4-FFF2-40B4-BE49-F238E27FC236}">
                <a16:creationId xmlns:a16="http://schemas.microsoft.com/office/drawing/2014/main" id="{9B18BBCA-CDC4-1D24-1CA1-F48CEBF39E1C}"/>
              </a:ext>
            </a:extLst>
          </p:cNvPr>
          <p:cNvSpPr txBox="1"/>
          <p:nvPr/>
        </p:nvSpPr>
        <p:spPr>
          <a:xfrm>
            <a:off x="28359397" y="10306430"/>
            <a:ext cx="2097049" cy="1015663"/>
          </a:xfrm>
          <a:prstGeom prst="rect">
            <a:avLst/>
          </a:prstGeom>
          <a:noFill/>
        </p:spPr>
        <p:txBody>
          <a:bodyPr wrap="none" rtlCol="0">
            <a:spAutoFit/>
          </a:bodyPr>
          <a:lstStyle/>
          <a:p>
            <a:r>
              <a:rPr lang="en-US" sz="6000" dirty="0">
                <a:solidFill>
                  <a:srgbClr val="F3F3F3"/>
                </a:solidFill>
                <a:latin typeface="Avenir Heavy"/>
              </a:rPr>
              <a:t>85.5%</a:t>
            </a:r>
          </a:p>
        </p:txBody>
      </p:sp>
      <p:sp>
        <p:nvSpPr>
          <p:cNvPr id="22" name="TextBox 21">
            <a:extLst>
              <a:ext uri="{FF2B5EF4-FFF2-40B4-BE49-F238E27FC236}">
                <a16:creationId xmlns:a16="http://schemas.microsoft.com/office/drawing/2014/main" id="{E1BB9132-D961-C3D6-3EF1-607651CB4114}"/>
              </a:ext>
            </a:extLst>
          </p:cNvPr>
          <p:cNvSpPr txBox="1"/>
          <p:nvPr/>
        </p:nvSpPr>
        <p:spPr>
          <a:xfrm>
            <a:off x="28605620" y="13981832"/>
            <a:ext cx="1707519" cy="1015663"/>
          </a:xfrm>
          <a:prstGeom prst="rect">
            <a:avLst/>
          </a:prstGeom>
          <a:noFill/>
        </p:spPr>
        <p:txBody>
          <a:bodyPr wrap="none" rtlCol="0">
            <a:spAutoFit/>
          </a:bodyPr>
          <a:lstStyle/>
          <a:p>
            <a:r>
              <a:rPr lang="en-US" sz="6000" dirty="0">
                <a:solidFill>
                  <a:srgbClr val="F3F3F3"/>
                </a:solidFill>
                <a:latin typeface="Avenir Heavy"/>
              </a:rPr>
              <a:t>8.7%</a:t>
            </a:r>
          </a:p>
        </p:txBody>
      </p:sp>
      <p:sp>
        <p:nvSpPr>
          <p:cNvPr id="23" name="TextBox 22">
            <a:extLst>
              <a:ext uri="{FF2B5EF4-FFF2-40B4-BE49-F238E27FC236}">
                <a16:creationId xmlns:a16="http://schemas.microsoft.com/office/drawing/2014/main" id="{941D22AB-60A1-9494-0A0D-2D50AE440833}"/>
              </a:ext>
            </a:extLst>
          </p:cNvPr>
          <p:cNvSpPr txBox="1"/>
          <p:nvPr/>
        </p:nvSpPr>
        <p:spPr>
          <a:xfrm>
            <a:off x="33820956" y="10306429"/>
            <a:ext cx="2097049" cy="1015663"/>
          </a:xfrm>
          <a:prstGeom prst="rect">
            <a:avLst/>
          </a:prstGeom>
          <a:noFill/>
        </p:spPr>
        <p:txBody>
          <a:bodyPr wrap="none" rtlCol="0">
            <a:spAutoFit/>
          </a:bodyPr>
          <a:lstStyle/>
          <a:p>
            <a:r>
              <a:rPr lang="en-US" sz="6000" dirty="0">
                <a:solidFill>
                  <a:srgbClr val="F3F3F3"/>
                </a:solidFill>
                <a:latin typeface="Avenir Heavy"/>
              </a:rPr>
              <a:t>14.7%</a:t>
            </a:r>
          </a:p>
        </p:txBody>
      </p:sp>
      <p:sp>
        <p:nvSpPr>
          <p:cNvPr id="24" name="TextBox 23">
            <a:extLst>
              <a:ext uri="{FF2B5EF4-FFF2-40B4-BE49-F238E27FC236}">
                <a16:creationId xmlns:a16="http://schemas.microsoft.com/office/drawing/2014/main" id="{5A084B57-20EC-F443-7AAE-23FD85C3A932}"/>
              </a:ext>
            </a:extLst>
          </p:cNvPr>
          <p:cNvSpPr txBox="1"/>
          <p:nvPr/>
        </p:nvSpPr>
        <p:spPr>
          <a:xfrm>
            <a:off x="33845384" y="13988220"/>
            <a:ext cx="2119491" cy="1015663"/>
          </a:xfrm>
          <a:prstGeom prst="rect">
            <a:avLst/>
          </a:prstGeom>
          <a:noFill/>
        </p:spPr>
        <p:txBody>
          <a:bodyPr wrap="none" rtlCol="0">
            <a:spAutoFit/>
          </a:bodyPr>
          <a:lstStyle/>
          <a:p>
            <a:r>
              <a:rPr lang="en-US" sz="6000" b="1" dirty="0">
                <a:solidFill>
                  <a:srgbClr val="F3F3F3"/>
                </a:solidFill>
                <a:latin typeface="Avenir Heavy"/>
              </a:rPr>
              <a:t>91.2%</a:t>
            </a:r>
          </a:p>
        </p:txBody>
      </p:sp>
    </p:spTree>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4"/>
    </p:ext>
  </p:extLst>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themeOverride>
</file>

<file path=docProps/app.xml><?xml version="1.0" encoding="utf-8"?>
<Properties xmlns="http://schemas.openxmlformats.org/officeDocument/2006/extended-properties" xmlns:vt="http://schemas.openxmlformats.org/officeDocument/2006/docPropsVTypes">
  <TotalTime>6283</TotalTime>
  <Words>612</Words>
  <Application>Microsoft Office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Avenir Book</vt:lpstr>
      <vt:lpstr>Avenir Heavy</vt:lpstr>
      <vt:lpstr>Calibri</vt:lpstr>
      <vt:lpstr>Helvetica</vt:lpstr>
      <vt:lpstr>Times New Roman</vt:lpstr>
      <vt:lpstr>Wingdings</vt:lpstr>
      <vt:lpstr>Default Design</vt:lpstr>
      <vt:lpstr>PowerPoint Presentation</vt:lpstr>
    </vt:vector>
  </TitlesOfParts>
  <Manager/>
  <Company/>
  <LinksUpToDate>false</LinksUpToDate>
  <SharedDoc>false</SharedDoc>
  <HyperlinkBase>https://colinpurrington.com/tips/poster-design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Horizontal conference poster template</dc:title>
  <dc:subject>conference poster</dc:subject>
  <dc:creator>Colin Purrington</dc:creator>
  <cp:keywords>poster, conference, session, meeting, symposium, research, presentation</cp:keywords>
  <dc:description>Copyright Colin Purrington 2019</dc:description>
  <cp:lastModifiedBy>Cayden Dunn</cp:lastModifiedBy>
  <cp:revision>633</cp:revision>
  <cp:lastPrinted>2011-10-30T12:54:45Z</cp:lastPrinted>
  <dcterms:created xsi:type="dcterms:W3CDTF">2012-06-12T14:08:55Z</dcterms:created>
  <dcterms:modified xsi:type="dcterms:W3CDTF">2023-03-07T22:51:35Z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

<file path=docProps/thumbnail.jpeg>
</file>